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2" r:id="rId2"/>
    <p:sldId id="260" r:id="rId3"/>
    <p:sldId id="267" r:id="rId4"/>
    <p:sldId id="279" r:id="rId5"/>
    <p:sldId id="271" r:id="rId6"/>
    <p:sldId id="275" r:id="rId7"/>
    <p:sldId id="274" r:id="rId8"/>
    <p:sldId id="278" r:id="rId9"/>
    <p:sldId id="270" r:id="rId10"/>
    <p:sldId id="268" r:id="rId11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20">
          <p15:clr>
            <a:srgbClr val="A4A3A4"/>
          </p15:clr>
        </p15:guide>
        <p15:guide id="2" orient="horz" pos="1354">
          <p15:clr>
            <a:srgbClr val="A4A3A4"/>
          </p15:clr>
        </p15:guide>
        <p15:guide id="3" pos="2996">
          <p15:clr>
            <a:srgbClr val="A4A3A4"/>
          </p15:clr>
        </p15:guide>
        <p15:guide id="4" pos="53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1" autoAdjust="0"/>
    <p:restoredTop sz="85830" autoAdjust="0"/>
  </p:normalViewPr>
  <p:slideViewPr>
    <p:cSldViewPr snapToGrid="0" snapToObjects="1">
      <p:cViewPr varScale="1">
        <p:scale>
          <a:sx n="99" d="100"/>
          <a:sy n="99" d="100"/>
        </p:scale>
        <p:origin x="1206" y="72"/>
      </p:cViewPr>
      <p:guideLst>
        <p:guide orient="horz" pos="3720"/>
        <p:guide orient="horz" pos="1354"/>
        <p:guide pos="2996"/>
        <p:guide pos="53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91758-EA3D-FF41-9E81-41C6D0874C53}" type="datetime1">
              <a:t>19-4-2021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4417AC-F4A8-BE45-810A-F88352D53C02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59367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3BB9E-70AF-6D4D-968D-34DF4122ABCB}" type="datetime1">
              <a:t>19-4-2021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8D7B16-BC93-F14E-9D72-BA4D71A46EF3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28711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All</a:t>
            </a:r>
            <a:r>
              <a:rPr lang="nl-NL" dirty="0"/>
              <a:t> pictures found on google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8D7B16-BC93-F14E-9D72-BA4D71A46EF3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3621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met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6" descr="http://www.alertsolutions.nl/newsdocs/mediakit/AlertSolutions_GeoBeads_multi-sensorketen(sRGB-72dpi)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4516" y="4628862"/>
            <a:ext cx="2081220" cy="1384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Groep 13"/>
          <p:cNvGrpSpPr/>
          <p:nvPr userDrawn="1"/>
        </p:nvGrpSpPr>
        <p:grpSpPr>
          <a:xfrm>
            <a:off x="3015744" y="3449187"/>
            <a:ext cx="3112511" cy="1517022"/>
            <a:chOff x="5796135" y="3141639"/>
            <a:chExt cx="3112511" cy="1517022"/>
          </a:xfrm>
        </p:grpSpPr>
        <p:pic>
          <p:nvPicPr>
            <p:cNvPr id="15" name="Picture 9"/>
            <p:cNvPicPr>
              <a:picLocks noChangeAspect="1" noChangeArrowheads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6135" y="3141639"/>
              <a:ext cx="3112511" cy="15170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10"/>
            <p:cNvPicPr>
              <a:picLocks noChangeAspect="1" noChangeArrowheads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81415" y="4454869"/>
              <a:ext cx="778818" cy="165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23341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762119" y="1523880"/>
            <a:ext cx="7631121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3000" b="1"/>
            </a:lvl1pPr>
          </a:lstStyle>
          <a:p>
            <a:r>
              <a:rPr lang="nl-NL"/>
              <a:t>Droge voeten en schoon water 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7266502" y="6392457"/>
            <a:ext cx="1244427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400" b="1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fld id="{D31B5857-E9A3-B143-8AE6-4B9BF98DA23B}" type="datetime1">
              <a:t>19-4-2021</a:t>
            </a:fld>
            <a:endParaRPr lang="nl-NL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060039" y="5157244"/>
            <a:ext cx="7083961" cy="1616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ep 9"/>
          <p:cNvGrpSpPr/>
          <p:nvPr userDrawn="1"/>
        </p:nvGrpSpPr>
        <p:grpSpPr>
          <a:xfrm>
            <a:off x="6589213" y="3364498"/>
            <a:ext cx="2554787" cy="1471284"/>
            <a:chOff x="179512" y="3156421"/>
            <a:chExt cx="2554787" cy="1471284"/>
          </a:xfrm>
        </p:grpSpPr>
        <p:pic>
          <p:nvPicPr>
            <p:cNvPr id="11" name="Picture 8" descr="middenkolom-s3"/>
            <p:cNvPicPr>
              <a:picLocks noChangeAspect="1" noChangeArrowheads="1"/>
            </p:cNvPicPr>
            <p:nvPr userDrawn="1"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3156421"/>
              <a:ext cx="2554787" cy="14712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11"/>
            <p:cNvPicPr>
              <a:picLocks noChangeAspect="1" noChangeArrowheads="1"/>
            </p:cNvPicPr>
            <p:nvPr userDrawn="1"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4420785"/>
              <a:ext cx="646770" cy="1576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22324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dia met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14.0292 Design_powerpoint_DEF-02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762119" y="1523880"/>
            <a:ext cx="7631121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3000" b="1"/>
            </a:lvl1pPr>
          </a:lstStyle>
          <a:p>
            <a:r>
              <a:rPr lang="nl-NL"/>
              <a:t>Droge voeten en schoon water 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7266502" y="6392457"/>
            <a:ext cx="1244427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400" b="1">
                <a:solidFill>
                  <a:schemeClr val="tx2"/>
                </a:solidFill>
                <a:latin typeface="Verdana"/>
                <a:cs typeface="Verdana"/>
              </a:defRPr>
            </a:lvl1pPr>
          </a:lstStyle>
          <a:p>
            <a:fld id="{FA5173F1-9BA4-484B-99B7-F1DFC650BC1F}" type="datetime1">
              <a:t>19-4-2021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8971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en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14.0292 Design_powerpoint_DEF-03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62120" y="656280"/>
            <a:ext cx="8229600" cy="415498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nl-NL"/>
              <a:t>Droge voeten en schoon water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762120" y="2158920"/>
            <a:ext cx="3746520" cy="221599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lang="nl-NL"/>
            </a:lvl1pPr>
          </a:lstStyle>
          <a:p>
            <a:r>
              <a:rPr lang="nl-NL" b="1">
                <a:solidFill>
                  <a:srgbClr val="93C01F"/>
                </a:solidFill>
              </a:rPr>
              <a:t>Lorem ipsum</a:t>
            </a:r>
          </a:p>
          <a:p>
            <a:r>
              <a:rPr lang="nl-NL"/>
              <a:t>Hit, omnihillupis mo consequi ulparci bearund ignihictibus rem ipsa dolorro blabo. </a:t>
            </a:r>
          </a:p>
          <a:p>
            <a:pPr indent="-254160">
              <a:buClr>
                <a:schemeClr val="tx2"/>
              </a:buClr>
              <a:buSzPct val="125000"/>
              <a:buFont typeface="Arial"/>
              <a:buChar char="•"/>
            </a:pPr>
            <a:r>
              <a:rPr lang="nl-NL"/>
              <a:t>Um quo etur maio diatur</a:t>
            </a:r>
          </a:p>
          <a:p>
            <a:pPr indent="-254160">
              <a:buClr>
                <a:schemeClr val="tx2"/>
              </a:buClr>
              <a:buSzPct val="125000"/>
              <a:buFont typeface="Arial"/>
              <a:buChar char="•"/>
            </a:pPr>
            <a:r>
              <a:rPr lang="nl-NL"/>
              <a:t>Tem nobisse quaeprate</a:t>
            </a:r>
          </a:p>
          <a:p>
            <a:pPr indent="-254160">
              <a:buClr>
                <a:schemeClr val="tx2"/>
              </a:buClr>
              <a:buSzPct val="125000"/>
              <a:buFont typeface="Arial"/>
              <a:buChar char="•"/>
            </a:pPr>
            <a:r>
              <a:rPr lang="nl-NL"/>
              <a:t>Volupientia sus maio</a:t>
            </a:r>
          </a:p>
          <a:p>
            <a:pPr indent="-254160">
              <a:buClr>
                <a:schemeClr val="tx2"/>
              </a:buClr>
              <a:buSzPct val="125000"/>
              <a:buFont typeface="Arial"/>
              <a:buChar char="•"/>
            </a:pPr>
            <a:r>
              <a:rPr lang="nl-NL"/>
              <a:t>Consed qui delibus</a:t>
            </a:r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>
          <a:xfrm>
            <a:off x="6305400" y="6442872"/>
            <a:ext cx="2065609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00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nl-NL"/>
              <a:t>Droge voeten en schoon water |</a:t>
            </a:r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2"/>
          </p:nvPr>
        </p:nvSpPr>
        <p:spPr>
          <a:xfrm>
            <a:off x="8402789" y="6442872"/>
            <a:ext cx="303108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00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939CFBEB-102E-E64D-A752-5AD985AD2EC6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3" hasCustomPrompt="1"/>
          </p:nvPr>
        </p:nvSpPr>
        <p:spPr>
          <a:xfrm>
            <a:off x="762120" y="1181420"/>
            <a:ext cx="8229600" cy="415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FontTx/>
              <a:buNone/>
              <a:defRPr sz="2700" b="1">
                <a:solidFill>
                  <a:srgbClr val="93C01F"/>
                </a:solidFill>
              </a:defRPr>
            </a:lvl1pPr>
          </a:lstStyle>
          <a:p>
            <a:pPr lvl="0"/>
            <a:r>
              <a:rPr lang="nl-NL"/>
              <a:t>Lorem ipsum dolor amet</a:t>
            </a:r>
          </a:p>
        </p:txBody>
      </p:sp>
    </p:spTree>
    <p:extLst>
      <p:ext uri="{BB962C8B-B14F-4D97-AF65-F5344CB8AC3E}">
        <p14:creationId xmlns:p14="http://schemas.microsoft.com/office/powerpoint/2010/main" val="396809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en 2 foto'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14.0292 Design_powerpoint_DEF-03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62120" y="656280"/>
            <a:ext cx="8229600" cy="415498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nl-NL"/>
              <a:t>Droge voeten en schoon water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762120" y="2158920"/>
            <a:ext cx="3746520" cy="221599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lang="nl-NL"/>
            </a:lvl1pPr>
          </a:lstStyle>
          <a:p>
            <a:r>
              <a:rPr lang="nl-NL" b="1">
                <a:solidFill>
                  <a:srgbClr val="93C01F"/>
                </a:solidFill>
              </a:rPr>
              <a:t>Lorem ipsum</a:t>
            </a:r>
          </a:p>
          <a:p>
            <a:r>
              <a:rPr lang="nl-NL"/>
              <a:t>Hit, omnihillupis mo consequi ulparci bearund ignihictibus rem ipsa dolorro blabo. </a:t>
            </a:r>
          </a:p>
          <a:p>
            <a:pPr indent="-254160">
              <a:buClr>
                <a:schemeClr val="tx2"/>
              </a:buClr>
              <a:buSzPct val="125000"/>
              <a:buFont typeface="Arial"/>
              <a:buChar char="•"/>
            </a:pPr>
            <a:r>
              <a:rPr lang="nl-NL"/>
              <a:t>Um quo etur maio diatur</a:t>
            </a:r>
          </a:p>
          <a:p>
            <a:pPr indent="-254160">
              <a:buClr>
                <a:schemeClr val="tx2"/>
              </a:buClr>
              <a:buSzPct val="125000"/>
              <a:buFont typeface="Arial"/>
              <a:buChar char="•"/>
            </a:pPr>
            <a:r>
              <a:rPr lang="nl-NL"/>
              <a:t>Tem nobisse quaeprate</a:t>
            </a:r>
          </a:p>
          <a:p>
            <a:pPr indent="-254160">
              <a:buClr>
                <a:schemeClr val="tx2"/>
              </a:buClr>
              <a:buSzPct val="125000"/>
              <a:buFont typeface="Arial"/>
              <a:buChar char="•"/>
            </a:pPr>
            <a:r>
              <a:rPr lang="nl-NL"/>
              <a:t>Volupientia sus maio</a:t>
            </a:r>
          </a:p>
          <a:p>
            <a:pPr indent="-254160">
              <a:buClr>
                <a:schemeClr val="tx2"/>
              </a:buClr>
              <a:buSzPct val="125000"/>
              <a:buFont typeface="Arial"/>
              <a:buChar char="•"/>
            </a:pPr>
            <a:r>
              <a:rPr lang="nl-NL"/>
              <a:t>Consed qui delibus</a:t>
            </a:r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>
          <a:xfrm>
            <a:off x="6305400" y="6442872"/>
            <a:ext cx="2065609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00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nl-NL"/>
              <a:t>Droge voeten en schoon water |</a:t>
            </a:r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2"/>
          </p:nvPr>
        </p:nvSpPr>
        <p:spPr>
          <a:xfrm>
            <a:off x="8402789" y="6442872"/>
            <a:ext cx="303108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00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939CFBEB-102E-E64D-A752-5AD985AD2EC6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3" hasCustomPrompt="1"/>
          </p:nvPr>
        </p:nvSpPr>
        <p:spPr>
          <a:xfrm>
            <a:off x="762120" y="1181420"/>
            <a:ext cx="8229600" cy="415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FontTx/>
              <a:buNone/>
              <a:defRPr sz="2700" b="1">
                <a:solidFill>
                  <a:srgbClr val="93C01F"/>
                </a:solidFill>
              </a:defRPr>
            </a:lvl1pPr>
          </a:lstStyle>
          <a:p>
            <a:pPr lvl="0"/>
            <a:r>
              <a:rPr lang="nl-NL"/>
              <a:t>Lorem ipsum dolor amet</a:t>
            </a:r>
          </a:p>
        </p:txBody>
      </p:sp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63008" y="2158920"/>
            <a:ext cx="3745992" cy="1746504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63008" y="4158996"/>
            <a:ext cx="3745992" cy="174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088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14.0292 Design_powerpoint_DEF-03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62120" y="656280"/>
            <a:ext cx="8229600" cy="415498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nl-NL"/>
              <a:t>Droge voeten en schoon water</a:t>
            </a:r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>
          <a:xfrm>
            <a:off x="6305400" y="6442872"/>
            <a:ext cx="2065609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00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nl-NL"/>
              <a:t>Droge voeten en schoon water |</a:t>
            </a:r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2"/>
          </p:nvPr>
        </p:nvSpPr>
        <p:spPr>
          <a:xfrm>
            <a:off x="8402789" y="6442872"/>
            <a:ext cx="303108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00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939CFBEB-102E-E64D-A752-5AD985AD2EC6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3" hasCustomPrompt="1"/>
          </p:nvPr>
        </p:nvSpPr>
        <p:spPr>
          <a:xfrm>
            <a:off x="762120" y="1181420"/>
            <a:ext cx="8229600" cy="415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FontTx/>
              <a:buNone/>
              <a:defRPr sz="2700" b="1">
                <a:solidFill>
                  <a:srgbClr val="93C01F"/>
                </a:solidFill>
              </a:defRPr>
            </a:lvl1pPr>
          </a:lstStyle>
          <a:p>
            <a:pPr lvl="0"/>
            <a:r>
              <a:rPr lang="nl-NL"/>
              <a:t>Lorem ipsum dolor amet</a:t>
            </a:r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4"/>
          </p:nvPr>
        </p:nvSpPr>
        <p:spPr>
          <a:xfrm>
            <a:off x="762119" y="2166858"/>
            <a:ext cx="7745293" cy="1770062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b="1">
                <a:solidFill>
                  <a:schemeClr val="tx2"/>
                </a:solidFill>
              </a:defRPr>
            </a:lvl1pPr>
            <a:lvl3pPr marL="511200" indent="-255600">
              <a:defRPr/>
            </a:lvl3pPr>
            <a:lvl4pPr marL="511200" indent="-255600">
              <a:defRPr/>
            </a:lvl4pPr>
            <a:lvl5pPr marL="511200" indent="-255600">
              <a:defRPr/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808402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14.0292 Design_powerpoint_DEF-03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62120" y="656280"/>
            <a:ext cx="8229600" cy="415498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nl-NL"/>
              <a:t>Droge voeten en schoon water</a:t>
            </a:r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>
          <a:xfrm>
            <a:off x="6305400" y="6442872"/>
            <a:ext cx="2065609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00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nl-NL"/>
              <a:t>Droge voeten en schoon water |</a:t>
            </a:r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2"/>
          </p:nvPr>
        </p:nvSpPr>
        <p:spPr>
          <a:xfrm>
            <a:off x="8402789" y="6442872"/>
            <a:ext cx="303108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00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939CFBEB-102E-E64D-A752-5AD985AD2EC6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3" hasCustomPrompt="1"/>
          </p:nvPr>
        </p:nvSpPr>
        <p:spPr>
          <a:xfrm>
            <a:off x="762120" y="1181420"/>
            <a:ext cx="8229600" cy="415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FontTx/>
              <a:buNone/>
              <a:defRPr sz="2700" b="1">
                <a:solidFill>
                  <a:srgbClr val="93C01F"/>
                </a:solidFill>
              </a:defRPr>
            </a:lvl1pPr>
          </a:lstStyle>
          <a:p>
            <a:pPr lvl="0"/>
            <a:r>
              <a:rPr lang="nl-NL"/>
              <a:t>Lorem ipsum dolor amet</a:t>
            </a:r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4"/>
          </p:nvPr>
        </p:nvSpPr>
        <p:spPr>
          <a:xfrm>
            <a:off x="762119" y="2166858"/>
            <a:ext cx="7745293" cy="1770062"/>
          </a:xfrm>
          <a:prstGeom prst="rect">
            <a:avLst/>
          </a:prstGeom>
        </p:spPr>
        <p:txBody>
          <a:bodyPr vert="horz" lIns="0" tIns="0" rIns="0" bIns="0"/>
          <a:lstStyle>
            <a:lvl1pPr>
              <a:defRPr b="1">
                <a:solidFill>
                  <a:schemeClr val="tx2"/>
                </a:solidFill>
              </a:defRPr>
            </a:lvl1pPr>
            <a:lvl3pPr marL="511200" indent="-255600">
              <a:defRPr/>
            </a:lvl3pPr>
            <a:lvl4pPr marL="511200" indent="-255600">
              <a:defRPr/>
            </a:lvl4pPr>
            <a:lvl5pPr marL="511200" indent="-255600">
              <a:defRPr/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486731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5279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62" r:id="rId4"/>
    <p:sldLayoutId id="2147483663" r:id="rId5"/>
    <p:sldLayoutId id="2147483664" r:id="rId6"/>
  </p:sldLayoutIdLst>
  <p:hf hdr="0"/>
  <p:txStyles>
    <p:titleStyle>
      <a:lvl1pPr algn="l" defTabSz="457200" rtl="0" eaLnBrk="1" latinLnBrk="0" hangingPunct="1">
        <a:lnSpc>
          <a:spcPts val="3240"/>
        </a:lnSpc>
        <a:spcBef>
          <a:spcPct val="0"/>
        </a:spcBef>
        <a:buNone/>
        <a:defRPr sz="2700" b="1" i="0" kern="1200">
          <a:solidFill>
            <a:schemeClr val="tx1"/>
          </a:solidFill>
          <a:latin typeface="Verdana"/>
          <a:ea typeface="+mj-ea"/>
          <a:cs typeface="Verdana"/>
        </a:defRPr>
      </a:lvl1pPr>
    </p:titleStyle>
    <p:bodyStyle>
      <a:lvl1pPr marL="0" marR="0" indent="0" algn="l" defTabSz="457200" rtl="0" eaLnBrk="1" fontAlgn="auto" latinLnBrk="0" hangingPunct="1">
        <a:lnSpc>
          <a:spcPts val="216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kern="1200" baseline="0">
          <a:solidFill>
            <a:schemeClr val="tx1"/>
          </a:solidFill>
          <a:latin typeface="Verdana"/>
          <a:ea typeface="+mn-ea"/>
          <a:cs typeface="+mn-cs"/>
        </a:defRPr>
      </a:lvl1pPr>
      <a:lvl2pPr marL="0" indent="-254160" algn="l" defTabSz="457200" rtl="0" eaLnBrk="1" latinLnBrk="0" hangingPunct="1">
        <a:lnSpc>
          <a:spcPts val="2160"/>
        </a:lnSpc>
        <a:spcBef>
          <a:spcPts val="0"/>
        </a:spcBef>
        <a:spcAft>
          <a:spcPts val="0"/>
        </a:spcAft>
        <a:buClr>
          <a:schemeClr val="tx2"/>
        </a:buClr>
        <a:buFont typeface="Arial"/>
        <a:buChar char="•"/>
        <a:defRPr sz="1800" kern="1200">
          <a:solidFill>
            <a:schemeClr val="tx1"/>
          </a:solidFill>
          <a:latin typeface="Verdana"/>
          <a:ea typeface="+mn-ea"/>
          <a:cs typeface="+mn-cs"/>
        </a:defRPr>
      </a:lvl2pPr>
      <a:lvl3pPr marL="1143000" indent="-228600" algn="l" defTabSz="457200" rtl="0" eaLnBrk="1" latinLnBrk="0" hangingPunct="1">
        <a:lnSpc>
          <a:spcPts val="2160"/>
        </a:lnSpc>
        <a:spcBef>
          <a:spcPts val="0"/>
        </a:spcBef>
        <a:buFont typeface="Arial"/>
        <a:buChar char="•"/>
        <a:defRPr sz="1800" kern="1200">
          <a:solidFill>
            <a:schemeClr val="tx1"/>
          </a:solidFill>
          <a:latin typeface="Verdana"/>
          <a:ea typeface="+mn-ea"/>
          <a:cs typeface="+mn-cs"/>
        </a:defRPr>
      </a:lvl3pPr>
      <a:lvl4pPr marL="1600200" indent="-228600" algn="l" defTabSz="457200" rtl="0" eaLnBrk="1" latinLnBrk="0" hangingPunct="1">
        <a:lnSpc>
          <a:spcPts val="2160"/>
        </a:lnSpc>
        <a:spcBef>
          <a:spcPts val="0"/>
        </a:spcBef>
        <a:buFont typeface="Arial"/>
        <a:buChar char="•"/>
        <a:defRPr sz="1800" kern="1200">
          <a:solidFill>
            <a:schemeClr val="tx1"/>
          </a:solidFill>
          <a:latin typeface="Verdana"/>
          <a:ea typeface="+mn-ea"/>
          <a:cs typeface="+mn-cs"/>
        </a:defRPr>
      </a:lvl4pPr>
      <a:lvl5pPr marL="2057400" indent="-228600" algn="l" defTabSz="457200" rtl="0" eaLnBrk="1" latinLnBrk="0" hangingPunct="1">
        <a:lnSpc>
          <a:spcPts val="2160"/>
        </a:lnSpc>
        <a:spcBef>
          <a:spcPts val="0"/>
        </a:spcBef>
        <a:buFont typeface="Arial"/>
        <a:buChar char="•"/>
        <a:defRPr sz="1800" kern="1200">
          <a:solidFill>
            <a:schemeClr val="tx1"/>
          </a:solidFill>
          <a:latin typeface="Verdana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image" Target="../media/image24.jpe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7.jpeg"/><Relationship Id="rId5" Type="http://schemas.openxmlformats.org/officeDocument/2006/relationships/image" Target="../media/image26.png"/><Relationship Id="rId4" Type="http://schemas.openxmlformats.org/officeDocument/2006/relationships/image" Target="../media/image25.jpeg"/><Relationship Id="rId9" Type="http://schemas.openxmlformats.org/officeDocument/2006/relationships/image" Target="../media/image3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.xml"/><Relationship Id="rId4" Type="http://schemas.openxmlformats.org/officeDocument/2006/relationships/hyperlink" Target="https://wetten.overheid.nl/BWBR0025458/2021-01-01#BijlageI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2.xml"/><Relationship Id="rId6" Type="http://schemas.openxmlformats.org/officeDocument/2006/relationships/hyperlink" Target="https://youtu.be/_kB9XV0Fzyo?t=20" TargetMode="External"/><Relationship Id="rId5" Type="http://schemas.openxmlformats.org/officeDocument/2006/relationships/hyperlink" Target="https://www.youtube.com/watch?v=ijab2Cw2Bgs" TargetMode="Externa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file:///\\hhsk.local\Applicatie\IRIS\GISDATA\Project\Waterkeringen\Beoordeling%20PWK\LeerNetWerk%20Dijkmonitoring\Keuzevak%202019.2\Les%203%20door%20HHSK\Nijverheidstraat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62119" y="1523880"/>
            <a:ext cx="7631121" cy="410369"/>
          </a:xfrm>
        </p:spPr>
        <p:txBody>
          <a:bodyPr/>
          <a:lstStyle/>
          <a:p>
            <a:r>
              <a:rPr lang="nl-NL" dirty="0"/>
              <a:t>Measuring is reassuring?!</a:t>
            </a:r>
            <a:endParaRPr lang="nl-NL" i="1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Les 3 deel 2</a:t>
            </a:r>
          </a:p>
        </p:txBody>
      </p:sp>
      <p:sp>
        <p:nvSpPr>
          <p:cNvPr id="4" name="Tijdelijke aanduiding voor tekst 5"/>
          <p:cNvSpPr txBox="1">
            <a:spLocks/>
          </p:cNvSpPr>
          <p:nvPr/>
        </p:nvSpPr>
        <p:spPr>
          <a:xfrm>
            <a:off x="4334608" y="250099"/>
            <a:ext cx="4657112" cy="541209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kern="1200" baseline="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1pPr>
            <a:lvl2pPr marL="0" indent="-254160" algn="l" defTabSz="457200" rtl="0" eaLnBrk="1" latinLnBrk="0" hangingPunct="1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lnSpc>
                <a:spcPts val="2160"/>
              </a:lnSpc>
              <a:spcBef>
                <a:spcPts val="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lnSpc>
                <a:spcPts val="2160"/>
              </a:lnSpc>
              <a:spcBef>
                <a:spcPts val="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lnSpc>
                <a:spcPts val="2160"/>
              </a:lnSpc>
              <a:spcBef>
                <a:spcPts val="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nl-NL" dirty="0">
                <a:solidFill>
                  <a:schemeClr val="tx2"/>
                </a:solidFill>
              </a:rPr>
              <a:t>Young Professional Challenge Kring</a:t>
            </a:r>
          </a:p>
        </p:txBody>
      </p:sp>
      <p:sp>
        <p:nvSpPr>
          <p:cNvPr id="5" name="Tijdelijke aanduiding voor tekst 5">
            <a:extLst>
              <a:ext uri="{FF2B5EF4-FFF2-40B4-BE49-F238E27FC236}">
                <a16:creationId xmlns:a16="http://schemas.microsoft.com/office/drawing/2014/main" id="{C9DFCAA3-6211-4320-B084-8D487C6454F0}"/>
              </a:ext>
            </a:extLst>
          </p:cNvPr>
          <p:cNvSpPr txBox="1">
            <a:spLocks/>
          </p:cNvSpPr>
          <p:nvPr/>
        </p:nvSpPr>
        <p:spPr>
          <a:xfrm>
            <a:off x="762120" y="1966367"/>
            <a:ext cx="8229600" cy="283411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kern="1200" baseline="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1pPr>
            <a:lvl2pPr marL="0" indent="-254160" algn="l" defTabSz="457200" rtl="0" eaLnBrk="1" latinLnBrk="0" hangingPunct="1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lnSpc>
                <a:spcPts val="2160"/>
              </a:lnSpc>
              <a:spcBef>
                <a:spcPts val="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lnSpc>
                <a:spcPts val="2160"/>
              </a:lnSpc>
              <a:spcBef>
                <a:spcPts val="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lnSpc>
                <a:spcPts val="2160"/>
              </a:lnSpc>
              <a:spcBef>
                <a:spcPts val="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Reducing piping risk through embankment monitoring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03027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Droge voeten en schoon water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CFBEB-102E-E64D-A752-5AD985AD2EC6}" type="slidenum">
              <a:rPr lang="nl-NL"/>
              <a:pPr/>
              <a:t>10</a:t>
            </a:fld>
            <a:endParaRPr lang="nl-NL"/>
          </a:p>
        </p:txBody>
      </p:sp>
      <p:sp>
        <p:nvSpPr>
          <p:cNvPr id="8" name="Tijdelijke aanduiding voor tekst 5"/>
          <p:cNvSpPr txBox="1">
            <a:spLocks/>
          </p:cNvSpPr>
          <p:nvPr/>
        </p:nvSpPr>
        <p:spPr>
          <a:xfrm>
            <a:off x="2238205" y="1367223"/>
            <a:ext cx="6622072" cy="3738642"/>
          </a:xfrm>
          <a:prstGeom prst="rect">
            <a:avLst/>
          </a:prstGeom>
        </p:spPr>
        <p:txBody>
          <a:bodyPr vert="horz" lIns="0" tIns="0" rIns="0" bIns="0"/>
          <a:lstStyle>
            <a:lvl1pPr marL="0" marR="0" indent="0" algn="l" defTabSz="457200" rtl="0" eaLnBrk="1" fontAlgn="auto" latinLnBrk="0" hangingPunct="1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kern="1200" baseline="0">
                <a:solidFill>
                  <a:schemeClr val="tx2"/>
                </a:solidFill>
                <a:latin typeface="Verdana"/>
                <a:ea typeface="+mn-ea"/>
                <a:cs typeface="+mn-cs"/>
              </a:defRPr>
            </a:lvl1pPr>
            <a:lvl2pPr marL="0" indent="-254160" algn="l" defTabSz="457200" rtl="0" eaLnBrk="1" latinLnBrk="0" hangingPunct="1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2pPr>
            <a:lvl3pPr marL="511200" indent="-255600" algn="l" defTabSz="457200" rtl="0" eaLnBrk="1" latinLnBrk="0" hangingPunct="1">
              <a:lnSpc>
                <a:spcPts val="2160"/>
              </a:lnSpc>
              <a:spcBef>
                <a:spcPts val="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3pPr>
            <a:lvl4pPr marL="511200" indent="-255600" algn="l" defTabSz="457200" rtl="0" eaLnBrk="1" latinLnBrk="0" hangingPunct="1">
              <a:lnSpc>
                <a:spcPts val="2160"/>
              </a:lnSpc>
              <a:spcBef>
                <a:spcPts val="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4pPr>
            <a:lvl5pPr marL="511200" indent="-255600" algn="l" defTabSz="457200" rtl="0" eaLnBrk="1" latinLnBrk="0" hangingPunct="1">
              <a:lnSpc>
                <a:spcPts val="2160"/>
              </a:lnSpc>
              <a:spcBef>
                <a:spcPts val="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chemeClr val="tx2"/>
              </a:buClr>
              <a:buSzPct val="125000"/>
            </a:pPr>
            <a:endParaRPr lang="nl-NL" sz="2400" b="0" dirty="0">
              <a:solidFill>
                <a:srgbClr val="0071BA"/>
              </a:solidFill>
            </a:endParaRPr>
          </a:p>
          <a:p>
            <a:pPr algn="ctr">
              <a:buClr>
                <a:schemeClr val="tx2"/>
              </a:buClr>
              <a:buSzPct val="125000"/>
            </a:pPr>
            <a:endParaRPr lang="nl-NL" sz="2400" b="0" dirty="0">
              <a:solidFill>
                <a:srgbClr val="0071BA"/>
              </a:solidFill>
            </a:endParaRPr>
          </a:p>
          <a:p>
            <a:pPr algn="ctr">
              <a:buClr>
                <a:schemeClr val="tx2"/>
              </a:buClr>
              <a:buSzPct val="125000"/>
            </a:pPr>
            <a:endParaRPr lang="nl-NL" sz="2400" b="0" dirty="0">
              <a:solidFill>
                <a:srgbClr val="0071BA"/>
              </a:solidFill>
            </a:endParaRPr>
          </a:p>
          <a:p>
            <a:pPr algn="ctr">
              <a:buClr>
                <a:schemeClr val="tx2"/>
              </a:buClr>
              <a:buSzPct val="125000"/>
            </a:pPr>
            <a:r>
              <a:rPr lang="nl-NL" sz="2400" b="0" dirty="0" err="1">
                <a:solidFill>
                  <a:srgbClr val="0071BA"/>
                </a:solidFill>
              </a:rPr>
              <a:t>Assume</a:t>
            </a:r>
            <a:r>
              <a:rPr lang="nl-NL" sz="2400" b="0" dirty="0">
                <a:solidFill>
                  <a:srgbClr val="0071BA"/>
                </a:solidFill>
              </a:rPr>
              <a:t>: piping risk </a:t>
            </a:r>
            <a:r>
              <a:rPr lang="nl-NL" sz="2400" b="0" dirty="0" err="1">
                <a:solidFill>
                  <a:srgbClr val="0071BA"/>
                </a:solidFill>
              </a:rPr>
              <a:t>cannot</a:t>
            </a:r>
            <a:r>
              <a:rPr lang="nl-NL" sz="2400" b="0" dirty="0">
                <a:solidFill>
                  <a:srgbClr val="0071BA"/>
                </a:solidFill>
              </a:rPr>
              <a:t> </a:t>
            </a:r>
            <a:br>
              <a:rPr lang="nl-NL" sz="2400" b="0" dirty="0">
                <a:solidFill>
                  <a:srgbClr val="0071BA"/>
                </a:solidFill>
              </a:rPr>
            </a:br>
            <a:r>
              <a:rPr lang="nl-NL" sz="2400" b="0" dirty="0" err="1">
                <a:solidFill>
                  <a:srgbClr val="0071BA"/>
                </a:solidFill>
              </a:rPr>
              <a:t>be</a:t>
            </a:r>
            <a:r>
              <a:rPr lang="nl-NL" sz="2400" b="0" dirty="0">
                <a:solidFill>
                  <a:srgbClr val="0071BA"/>
                </a:solidFill>
              </a:rPr>
              <a:t> </a:t>
            </a:r>
            <a:r>
              <a:rPr lang="nl-NL" sz="2400" b="0" dirty="0" err="1">
                <a:solidFill>
                  <a:srgbClr val="0071BA"/>
                </a:solidFill>
              </a:rPr>
              <a:t>reduced</a:t>
            </a:r>
            <a:r>
              <a:rPr lang="nl-NL" sz="2400" b="0" dirty="0">
                <a:solidFill>
                  <a:srgbClr val="0071BA"/>
                </a:solidFill>
              </a:rPr>
              <a:t> </a:t>
            </a:r>
            <a:r>
              <a:rPr lang="nl-NL" sz="2400" b="0" dirty="0" err="1">
                <a:solidFill>
                  <a:srgbClr val="0071BA"/>
                </a:solidFill>
              </a:rPr>
              <a:t>by</a:t>
            </a:r>
            <a:r>
              <a:rPr lang="nl-NL" sz="2400" b="0" dirty="0">
                <a:solidFill>
                  <a:srgbClr val="0071BA"/>
                </a:solidFill>
              </a:rPr>
              <a:t> </a:t>
            </a:r>
            <a:r>
              <a:rPr lang="nl-NL" sz="2400" b="0" dirty="0" err="1">
                <a:solidFill>
                  <a:srgbClr val="0071BA"/>
                </a:solidFill>
              </a:rPr>
              <a:t>calculations</a:t>
            </a:r>
            <a:endParaRPr lang="nl-NL" sz="2400" b="0" dirty="0">
              <a:solidFill>
                <a:srgbClr val="0071BA"/>
              </a:solidFill>
            </a:endParaRPr>
          </a:p>
          <a:p>
            <a:pPr algn="ctr">
              <a:buClr>
                <a:schemeClr val="tx2"/>
              </a:buClr>
              <a:buSzPct val="125000"/>
            </a:pPr>
            <a:endParaRPr lang="nl-NL" sz="2400" b="0" dirty="0">
              <a:solidFill>
                <a:srgbClr val="0071BA"/>
              </a:solidFill>
            </a:endParaRPr>
          </a:p>
          <a:p>
            <a:pPr algn="ctr">
              <a:buClr>
                <a:schemeClr val="tx2"/>
              </a:buClr>
              <a:buSzPct val="125000"/>
            </a:pPr>
            <a:r>
              <a:rPr lang="nl-NL" sz="2400" b="0" dirty="0">
                <a:solidFill>
                  <a:srgbClr val="0071BA"/>
                </a:solidFill>
              </a:rPr>
              <a:t>How </a:t>
            </a:r>
            <a:r>
              <a:rPr lang="nl-NL" sz="2400" b="0" dirty="0" err="1">
                <a:solidFill>
                  <a:srgbClr val="0071BA"/>
                </a:solidFill>
              </a:rPr>
              <a:t>would</a:t>
            </a:r>
            <a:r>
              <a:rPr lang="nl-NL" sz="2400" b="0" dirty="0">
                <a:solidFill>
                  <a:srgbClr val="0071BA"/>
                </a:solidFill>
              </a:rPr>
              <a:t> </a:t>
            </a:r>
            <a:r>
              <a:rPr lang="nl-NL" sz="2400" b="0" dirty="0" err="1">
                <a:solidFill>
                  <a:srgbClr val="0071BA"/>
                </a:solidFill>
              </a:rPr>
              <a:t>you</a:t>
            </a:r>
            <a:r>
              <a:rPr lang="nl-NL" sz="2400" b="0" dirty="0">
                <a:solidFill>
                  <a:srgbClr val="0071BA"/>
                </a:solidFill>
              </a:rPr>
              <a:t> monitor </a:t>
            </a:r>
            <a:r>
              <a:rPr lang="nl-NL" sz="2400" b="0" dirty="0" err="1">
                <a:solidFill>
                  <a:srgbClr val="0071BA"/>
                </a:solidFill>
              </a:rPr>
              <a:t>for</a:t>
            </a:r>
            <a:r>
              <a:rPr lang="nl-NL" sz="2400" b="0" dirty="0">
                <a:solidFill>
                  <a:srgbClr val="0071BA"/>
                </a:solidFill>
              </a:rPr>
              <a:t> piping?</a:t>
            </a:r>
          </a:p>
        </p:txBody>
      </p:sp>
      <p:sp>
        <p:nvSpPr>
          <p:cNvPr id="6" name="Tijdelijke aanduiding voor tekst 4">
            <a:extLst>
              <a:ext uri="{FF2B5EF4-FFF2-40B4-BE49-F238E27FC236}">
                <a16:creationId xmlns:a16="http://schemas.microsoft.com/office/drawing/2014/main" id="{B4F2D999-E1AB-4309-BF65-3F621A36BFD9}"/>
              </a:ext>
            </a:extLst>
          </p:cNvPr>
          <p:cNvSpPr txBox="1">
            <a:spLocks/>
          </p:cNvSpPr>
          <p:nvPr/>
        </p:nvSpPr>
        <p:spPr>
          <a:xfrm>
            <a:off x="-8664" y="880200"/>
            <a:ext cx="8229600" cy="2834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marR="0" indent="0" algn="l" defTabSz="457200" rtl="0" eaLnBrk="1" fontAlgn="auto" latinLnBrk="0" hangingPunct="1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700" b="1" i="0" kern="1200" baseline="0">
                <a:solidFill>
                  <a:srgbClr val="93C01F"/>
                </a:solidFill>
                <a:latin typeface="Verdana"/>
                <a:ea typeface="+mn-ea"/>
                <a:cs typeface="+mn-cs"/>
              </a:defRPr>
            </a:lvl1pPr>
            <a:lvl2pPr marL="0" indent="-254160" algn="l" defTabSz="457200" rtl="0" eaLnBrk="1" latinLnBrk="0" hangingPunct="1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lnSpc>
                <a:spcPts val="2160"/>
              </a:lnSpc>
              <a:spcBef>
                <a:spcPts val="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lnSpc>
                <a:spcPts val="2160"/>
              </a:lnSpc>
              <a:spcBef>
                <a:spcPts val="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lnSpc>
                <a:spcPts val="2160"/>
              </a:lnSpc>
              <a:spcBef>
                <a:spcPts val="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dirty="0">
                <a:solidFill>
                  <a:schemeClr val="tx1"/>
                </a:solidFill>
              </a:rPr>
              <a:t>Challenge</a:t>
            </a:r>
          </a:p>
        </p:txBody>
      </p:sp>
      <p:pic>
        <p:nvPicPr>
          <p:cNvPr id="2054" name="Picture 6" descr="De wonderlijke wereld van VR | De Psycholoog">
            <a:extLst>
              <a:ext uri="{FF2B5EF4-FFF2-40B4-BE49-F238E27FC236}">
                <a16:creationId xmlns:a16="http://schemas.microsoft.com/office/drawing/2014/main" id="{090BBAA0-17A8-467D-9756-5816D8B08F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95709" y="116381"/>
            <a:ext cx="276225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Digital X-ray Services in San Diego - Imaging Healthcare Specialists">
            <a:extLst>
              <a:ext uri="{FF2B5EF4-FFF2-40B4-BE49-F238E27FC236}">
                <a16:creationId xmlns:a16="http://schemas.microsoft.com/office/drawing/2014/main" id="{1FA0CAF6-1706-45EA-B004-9CCA6DB7AB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878" y="2796483"/>
            <a:ext cx="1350207" cy="1350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satelite | Professionals.aero">
            <a:extLst>
              <a:ext uri="{FF2B5EF4-FFF2-40B4-BE49-F238E27FC236}">
                <a16:creationId xmlns:a16="http://schemas.microsoft.com/office/drawing/2014/main" id="{6764CB5C-E8B2-4777-B017-E33C672A26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88683" y="104365"/>
            <a:ext cx="1199822" cy="572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Klimmer Die Weg Met Hand Kijken Die Ogen Beschermen Stock Foto - Afbeelding  bestaande uit nave, openlucht: 73328828">
            <a:extLst>
              <a:ext uri="{FF2B5EF4-FFF2-40B4-BE49-F238E27FC236}">
                <a16:creationId xmlns:a16="http://schemas.microsoft.com/office/drawing/2014/main" id="{F3788B4E-F360-42D2-9FD8-5C719A2568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9411"/>
            <a:ext cx="1916563" cy="2603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Wat is een sondering? | Bouwbedrijf Lichtenberg dat is bouwen zonder zorgen">
            <a:extLst>
              <a:ext uri="{FF2B5EF4-FFF2-40B4-BE49-F238E27FC236}">
                <a16:creationId xmlns:a16="http://schemas.microsoft.com/office/drawing/2014/main" id="{E523E86C-D5CB-43CA-BD06-4BD09E586A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38274" y="4447746"/>
            <a:ext cx="3705725" cy="2403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Smart Agriculture Concept, Farmer Use Infrared In Drone With.. Stock Photo,  Picture And Royalty Free Image. Image 88094917.">
            <a:extLst>
              <a:ext uri="{FF2B5EF4-FFF2-40B4-BE49-F238E27FC236}">
                <a16:creationId xmlns:a16="http://schemas.microsoft.com/office/drawing/2014/main" id="{E635EFD6-D68C-4F95-A601-8A7C070532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4286" y="4268548"/>
            <a:ext cx="3893641" cy="2593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glazen bol - Futureconsult">
            <a:extLst>
              <a:ext uri="{FF2B5EF4-FFF2-40B4-BE49-F238E27FC236}">
                <a16:creationId xmlns:a16="http://schemas.microsoft.com/office/drawing/2014/main" id="{01053715-EF01-40BE-9298-2160B453FC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06136" y="3638643"/>
            <a:ext cx="1902750" cy="1089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8138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Piping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embankment</a:t>
            </a:r>
            <a:r>
              <a:rPr lang="nl-NL" dirty="0"/>
              <a:t> monitoring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62119" y="2158920"/>
            <a:ext cx="7484733" cy="3080715"/>
          </a:xfrm>
        </p:spPr>
        <p:txBody>
          <a:bodyPr/>
          <a:lstStyle/>
          <a:p>
            <a:pPr marL="285750" indent="-285750">
              <a:buClr>
                <a:schemeClr val="tx2"/>
              </a:buClr>
              <a:buSzPct val="125000"/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2"/>
                </a:solidFill>
              </a:rPr>
              <a:t>Flood risk assessment in NL</a:t>
            </a:r>
          </a:p>
          <a:p>
            <a:pPr marL="285750" indent="-285750">
              <a:buClr>
                <a:schemeClr val="tx2"/>
              </a:buClr>
              <a:buSzPct val="125000"/>
              <a:buFont typeface="Arial" panose="020B0604020202020204" pitchFamily="34" charset="0"/>
              <a:buChar char="•"/>
            </a:pPr>
            <a:endParaRPr lang="nl-NL" dirty="0">
              <a:solidFill>
                <a:schemeClr val="tx2"/>
              </a:solidFill>
            </a:endParaRPr>
          </a:p>
          <a:p>
            <a:pPr marL="285750" indent="-285750">
              <a:buClr>
                <a:schemeClr val="tx2"/>
              </a:buClr>
              <a:buSzPct val="125000"/>
              <a:buFont typeface="Arial" panose="020B0604020202020204" pitchFamily="34" charset="0"/>
              <a:buChar char="•"/>
            </a:pPr>
            <a:r>
              <a:rPr lang="nl-NL" dirty="0" err="1">
                <a:solidFill>
                  <a:schemeClr val="tx2"/>
                </a:solidFill>
              </a:rPr>
              <a:t>What</a:t>
            </a:r>
            <a:r>
              <a:rPr lang="nl-NL" dirty="0">
                <a:solidFill>
                  <a:schemeClr val="tx2"/>
                </a:solidFill>
              </a:rPr>
              <a:t> is piping 		</a:t>
            </a:r>
          </a:p>
          <a:p>
            <a:pPr marL="285750" indent="-285750">
              <a:buClr>
                <a:schemeClr val="tx2"/>
              </a:buClr>
              <a:buSzPct val="125000"/>
              <a:buFont typeface="Arial" panose="020B0604020202020204" pitchFamily="34" charset="0"/>
              <a:buChar char="•"/>
            </a:pPr>
            <a:endParaRPr lang="nl-NL" dirty="0">
              <a:solidFill>
                <a:schemeClr val="tx2"/>
              </a:solidFill>
            </a:endParaRPr>
          </a:p>
          <a:p>
            <a:pPr marL="285750" indent="-285750">
              <a:buClr>
                <a:schemeClr val="tx2"/>
              </a:buClr>
              <a:buSzPct val="125000"/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2"/>
                </a:solidFill>
              </a:rPr>
              <a:t>Pictures: </a:t>
            </a:r>
            <a:r>
              <a:rPr lang="nl-NL" dirty="0" err="1">
                <a:solidFill>
                  <a:schemeClr val="tx2"/>
                </a:solidFill>
              </a:rPr>
              <a:t>problem</a:t>
            </a:r>
            <a:r>
              <a:rPr lang="nl-NL" dirty="0">
                <a:solidFill>
                  <a:schemeClr val="tx2"/>
                </a:solidFill>
              </a:rPr>
              <a:t> or </a:t>
            </a:r>
            <a:r>
              <a:rPr lang="nl-NL" dirty="0" err="1">
                <a:solidFill>
                  <a:schemeClr val="tx2"/>
                </a:solidFill>
              </a:rPr>
              <a:t>not</a:t>
            </a:r>
            <a:r>
              <a:rPr lang="nl-NL" dirty="0">
                <a:solidFill>
                  <a:schemeClr val="tx2"/>
                </a:solidFill>
              </a:rPr>
              <a:t>?</a:t>
            </a:r>
          </a:p>
          <a:p>
            <a:pPr marL="285750" indent="-285750">
              <a:buClr>
                <a:schemeClr val="tx2"/>
              </a:buClr>
              <a:buSzPct val="125000"/>
              <a:buFont typeface="Arial" panose="020B0604020202020204" pitchFamily="34" charset="0"/>
              <a:buChar char="•"/>
            </a:pPr>
            <a:endParaRPr lang="nl-NL" dirty="0">
              <a:solidFill>
                <a:schemeClr val="tx2"/>
              </a:solidFill>
            </a:endParaRPr>
          </a:p>
          <a:p>
            <a:pPr marL="285750" indent="-285750">
              <a:buClr>
                <a:schemeClr val="tx2"/>
              </a:buClr>
              <a:buSzPct val="125000"/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2"/>
                </a:solidFill>
              </a:rPr>
              <a:t>Solution</a:t>
            </a:r>
          </a:p>
          <a:p>
            <a:pPr marL="285750" indent="-285750">
              <a:buClr>
                <a:schemeClr val="tx2"/>
              </a:buClr>
              <a:buSzPct val="125000"/>
              <a:buFont typeface="Arial" panose="020B0604020202020204" pitchFamily="34" charset="0"/>
              <a:buChar char="•"/>
            </a:pPr>
            <a:endParaRPr lang="nl-NL" dirty="0">
              <a:solidFill>
                <a:schemeClr val="tx2"/>
              </a:solidFill>
            </a:endParaRPr>
          </a:p>
          <a:p>
            <a:pPr marL="285750" indent="-285750">
              <a:buClr>
                <a:schemeClr val="tx2"/>
              </a:buClr>
              <a:buSzPct val="125000"/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2"/>
                </a:solidFill>
              </a:rPr>
              <a:t>Case area</a:t>
            </a:r>
          </a:p>
          <a:p>
            <a:pPr marL="285750" indent="-285750">
              <a:buClr>
                <a:schemeClr val="tx2"/>
              </a:buClr>
              <a:buSzPct val="125000"/>
              <a:buFont typeface="Arial" panose="020B0604020202020204" pitchFamily="34" charset="0"/>
              <a:buChar char="•"/>
            </a:pPr>
            <a:endParaRPr lang="nl-NL" dirty="0">
              <a:solidFill>
                <a:schemeClr val="tx2"/>
              </a:solidFill>
            </a:endParaRPr>
          </a:p>
          <a:p>
            <a:pPr marL="285750" indent="-285750">
              <a:buClr>
                <a:schemeClr val="tx2"/>
              </a:buClr>
              <a:buSzPct val="125000"/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2"/>
                </a:solidFill>
              </a:rPr>
              <a:t>Challenge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Droge voeten en schoon water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CFBEB-102E-E64D-A752-5AD985AD2EC6}" type="slidenum">
              <a:rPr lang="nl-NL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557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Droge voeten en schoon water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CFBEB-102E-E64D-A752-5AD985AD2EC6}" type="slidenum">
              <a:rPr lang="nl-NL"/>
              <a:pPr/>
              <a:t>3</a:t>
            </a:fld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3"/>
          </p:nvPr>
        </p:nvSpPr>
        <p:spPr>
          <a:xfrm>
            <a:off x="698754" y="803351"/>
            <a:ext cx="8229600" cy="283411"/>
          </a:xfrm>
        </p:spPr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Flood risk assessments NL</a:t>
            </a:r>
          </a:p>
        </p:txBody>
      </p:sp>
      <p:sp>
        <p:nvSpPr>
          <p:cNvPr id="13" name="Tijdelijke aanduiding voor inhoud 2">
            <a:extLst>
              <a:ext uri="{FF2B5EF4-FFF2-40B4-BE49-F238E27FC236}">
                <a16:creationId xmlns:a16="http://schemas.microsoft.com/office/drawing/2014/main" id="{E1F3302C-065D-4D8A-B3AA-E355E2489916}"/>
              </a:ext>
            </a:extLst>
          </p:cNvPr>
          <p:cNvSpPr txBox="1">
            <a:spLocks/>
          </p:cNvSpPr>
          <p:nvPr/>
        </p:nvSpPr>
        <p:spPr>
          <a:xfrm>
            <a:off x="762119" y="2158920"/>
            <a:ext cx="7484733" cy="308071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kern="1200" baseline="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1pPr>
            <a:lvl2pPr marL="0" indent="-254160" algn="l" defTabSz="457200" rtl="0" eaLnBrk="1" latinLnBrk="0" hangingPunct="1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lnSpc>
                <a:spcPts val="2160"/>
              </a:lnSpc>
              <a:spcBef>
                <a:spcPts val="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lnSpc>
                <a:spcPts val="2160"/>
              </a:lnSpc>
              <a:spcBef>
                <a:spcPts val="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lnSpc>
                <a:spcPts val="2160"/>
              </a:lnSpc>
              <a:spcBef>
                <a:spcPts val="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Clr>
                <a:schemeClr val="tx2"/>
              </a:buClr>
              <a:buSzPct val="125000"/>
              <a:buFont typeface="Arial" panose="020B0604020202020204" pitchFamily="34" charset="0"/>
              <a:buChar char="•"/>
            </a:pPr>
            <a:r>
              <a:rPr lang="nl-NL" dirty="0"/>
              <a:t>Flood risk assessment:</a:t>
            </a:r>
            <a:br>
              <a:rPr lang="nl-NL" dirty="0"/>
            </a:br>
            <a:r>
              <a:rPr lang="nl-NL" dirty="0" err="1"/>
              <a:t>probability</a:t>
            </a:r>
            <a:r>
              <a:rPr lang="nl-NL" dirty="0"/>
              <a:t>(</a:t>
            </a:r>
            <a:r>
              <a:rPr lang="nl-NL" dirty="0" err="1"/>
              <a:t>embankment</a:t>
            </a:r>
            <a:r>
              <a:rPr lang="nl-NL" dirty="0"/>
              <a:t> failure) </a:t>
            </a:r>
            <a:br>
              <a:rPr lang="nl-NL" dirty="0"/>
            </a:br>
            <a:r>
              <a:rPr lang="nl-NL" dirty="0" err="1"/>
              <a:t>compared</a:t>
            </a:r>
            <a:r>
              <a:rPr lang="nl-NL" dirty="0"/>
              <a:t> </a:t>
            </a:r>
            <a:r>
              <a:rPr lang="nl-NL" dirty="0" err="1"/>
              <a:t>to</a:t>
            </a:r>
            <a:br>
              <a:rPr lang="nl-NL" dirty="0"/>
            </a:br>
            <a:r>
              <a:rPr lang="nl-NL" dirty="0" err="1"/>
              <a:t>probability</a:t>
            </a:r>
            <a:r>
              <a:rPr lang="nl-NL" dirty="0"/>
              <a:t>(</a:t>
            </a:r>
            <a:r>
              <a:rPr lang="nl-NL" dirty="0" err="1"/>
              <a:t>required</a:t>
            </a:r>
            <a:r>
              <a:rPr lang="nl-NL" dirty="0"/>
              <a:t> </a:t>
            </a:r>
            <a:r>
              <a:rPr lang="nl-NL" dirty="0" err="1"/>
              <a:t>by</a:t>
            </a:r>
            <a:r>
              <a:rPr lang="nl-NL" dirty="0"/>
              <a:t> </a:t>
            </a:r>
            <a:r>
              <a:rPr lang="nl-NL" dirty="0" err="1"/>
              <a:t>law</a:t>
            </a:r>
            <a:r>
              <a:rPr lang="nl-NL" dirty="0"/>
              <a:t>)</a:t>
            </a:r>
            <a:br>
              <a:rPr lang="nl-NL" dirty="0">
                <a:solidFill>
                  <a:schemeClr val="tx2"/>
                </a:solidFill>
              </a:rPr>
            </a:br>
            <a:endParaRPr lang="nl-NL" dirty="0">
              <a:solidFill>
                <a:schemeClr val="tx2"/>
              </a:solidFill>
            </a:endParaRPr>
          </a:p>
          <a:p>
            <a:pPr marL="285750" indent="-285750">
              <a:buClr>
                <a:schemeClr val="tx2"/>
              </a:buClr>
              <a:buSzPct val="125000"/>
              <a:buFont typeface="Arial" panose="020B0604020202020204" pitchFamily="34" charset="0"/>
              <a:buChar char="•"/>
            </a:pPr>
            <a:r>
              <a:rPr lang="nl-NL" dirty="0"/>
              <a:t>Every 12 </a:t>
            </a:r>
            <a:r>
              <a:rPr lang="nl-NL" dirty="0" err="1"/>
              <a:t>years</a:t>
            </a:r>
            <a:endParaRPr lang="nl-NL" dirty="0"/>
          </a:p>
          <a:p>
            <a:pPr marL="285750" indent="-285750">
              <a:buClr>
                <a:schemeClr val="tx2"/>
              </a:buClr>
              <a:buSzPct val="125000"/>
              <a:buFont typeface="Arial" panose="020B0604020202020204" pitchFamily="34" charset="0"/>
              <a:buChar char="•"/>
            </a:pPr>
            <a:endParaRPr lang="nl-NL" dirty="0">
              <a:solidFill>
                <a:schemeClr val="tx2"/>
              </a:solidFill>
            </a:endParaRPr>
          </a:p>
          <a:p>
            <a:pPr marL="285750" indent="-285750">
              <a:buClr>
                <a:schemeClr val="tx2"/>
              </a:buClr>
              <a:buSzPct val="125000"/>
              <a:buFont typeface="Arial" panose="020B0604020202020204" pitchFamily="34" charset="0"/>
              <a:buChar char="•"/>
            </a:pPr>
            <a:r>
              <a:rPr lang="nl-NL" dirty="0"/>
              <a:t>December 31st, 2022</a:t>
            </a:r>
          </a:p>
          <a:p>
            <a:pPr marL="285750" indent="-285750">
              <a:buClr>
                <a:schemeClr val="tx2"/>
              </a:buClr>
              <a:buSzPct val="125000"/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Clr>
                <a:schemeClr val="tx2"/>
              </a:buClr>
              <a:buSzPct val="125000"/>
              <a:buFont typeface="Arial" panose="020B0604020202020204" pitchFamily="34" charset="0"/>
              <a:buChar char="•"/>
            </a:pPr>
            <a:r>
              <a:rPr lang="nl-NL" dirty="0"/>
              <a:t>New approach </a:t>
            </a:r>
            <a:br>
              <a:rPr lang="nl-NL" dirty="0"/>
            </a:br>
            <a:r>
              <a:rPr lang="nl-NL" dirty="0" err="1"/>
              <a:t>since</a:t>
            </a:r>
            <a:r>
              <a:rPr lang="nl-NL" dirty="0"/>
              <a:t> </a:t>
            </a:r>
            <a:r>
              <a:rPr lang="nl-NL" dirty="0" err="1"/>
              <a:t>january</a:t>
            </a:r>
            <a:r>
              <a:rPr lang="nl-NL" dirty="0"/>
              <a:t> 1st 2017</a:t>
            </a:r>
          </a:p>
          <a:p>
            <a:pPr marL="285750" indent="-285750">
              <a:buClr>
                <a:schemeClr val="tx2"/>
              </a:buClr>
              <a:buSzPct val="125000"/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Clr>
                <a:schemeClr val="tx2"/>
              </a:buClr>
              <a:buSzPct val="125000"/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Clr>
                <a:schemeClr val="tx2"/>
              </a:buClr>
              <a:buSzPct val="125000"/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Clr>
                <a:schemeClr val="tx2"/>
              </a:buClr>
              <a:buSzPct val="125000"/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Clr>
                <a:schemeClr val="tx2"/>
              </a:buClr>
              <a:buSzPct val="125000"/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Clr>
                <a:schemeClr val="tx2"/>
              </a:buClr>
              <a:buSzPct val="125000"/>
              <a:buFont typeface="Arial" panose="020B0604020202020204" pitchFamily="34" charset="0"/>
              <a:buChar char="•"/>
            </a:pPr>
            <a:endParaRPr lang="nl-NL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3CF3089-CCEC-4779-BE52-3A7B19C841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17123" y="1189670"/>
            <a:ext cx="4026878" cy="5668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hthoek 6">
            <a:extLst>
              <a:ext uri="{FF2B5EF4-FFF2-40B4-BE49-F238E27FC236}">
                <a16:creationId xmlns:a16="http://schemas.microsoft.com/office/drawing/2014/main" id="{D6078687-5A79-49FF-AB86-7F5CE56E8156}"/>
              </a:ext>
            </a:extLst>
          </p:cNvPr>
          <p:cNvSpPr/>
          <p:nvPr/>
        </p:nvSpPr>
        <p:spPr>
          <a:xfrm>
            <a:off x="5669955" y="6642558"/>
            <a:ext cx="347404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800" dirty="0">
                <a:hlinkClick r:id="rId4"/>
              </a:rPr>
              <a:t>https://wetten.overheid.nl/BWBR0025458/2021-01-01#BijlageI</a:t>
            </a:r>
            <a:endParaRPr lang="nl-NL" sz="800" dirty="0"/>
          </a:p>
        </p:txBody>
      </p:sp>
    </p:spTree>
    <p:extLst>
      <p:ext uri="{BB962C8B-B14F-4D97-AF65-F5344CB8AC3E}">
        <p14:creationId xmlns:p14="http://schemas.microsoft.com/office/powerpoint/2010/main" val="167149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Droge voeten en schoon water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CFBEB-102E-E64D-A752-5AD985AD2EC6}" type="slidenum">
              <a:rPr lang="nl-NL"/>
              <a:pPr/>
              <a:t>4</a:t>
            </a:fld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3"/>
          </p:nvPr>
        </p:nvSpPr>
        <p:spPr>
          <a:xfrm>
            <a:off x="698754" y="803351"/>
            <a:ext cx="8229600" cy="283411"/>
          </a:xfrm>
        </p:spPr>
        <p:txBody>
          <a:bodyPr/>
          <a:lstStyle/>
          <a:p>
            <a:r>
              <a:rPr lang="nl-NL" dirty="0" err="1">
                <a:solidFill>
                  <a:schemeClr val="tx1"/>
                </a:solidFill>
              </a:rPr>
              <a:t>What</a:t>
            </a:r>
            <a:r>
              <a:rPr lang="nl-NL" dirty="0">
                <a:solidFill>
                  <a:schemeClr val="tx1"/>
                </a:solidFill>
              </a:rPr>
              <a:t> is piping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72174" y="1569585"/>
            <a:ext cx="4011906" cy="5290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83958" y="1786188"/>
            <a:ext cx="4303189" cy="5170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al 9"/>
          <p:cNvSpPr/>
          <p:nvPr/>
        </p:nvSpPr>
        <p:spPr>
          <a:xfrm>
            <a:off x="4442619" y="1725280"/>
            <a:ext cx="4485735" cy="1621384"/>
          </a:xfrm>
          <a:prstGeom prst="ellipse">
            <a:avLst/>
          </a:prstGeom>
          <a:noFill/>
          <a:ln w="38100">
            <a:prstDash val="dash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81C5443D-9A73-48D9-B5CD-856B280C0700}"/>
              </a:ext>
            </a:extLst>
          </p:cNvPr>
          <p:cNvSpPr txBox="1"/>
          <p:nvPr/>
        </p:nvSpPr>
        <p:spPr>
          <a:xfrm>
            <a:off x="5163619" y="426172"/>
            <a:ext cx="3743865" cy="2488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2160"/>
              </a:lnSpc>
            </a:pPr>
            <a:r>
              <a:rPr lang="nl-NL" sz="1400" b="1" dirty="0">
                <a:solidFill>
                  <a:srgbClr val="93C01F"/>
                </a:solidFill>
                <a:latin typeface="Verdana"/>
                <a:cs typeface="Verdana"/>
                <a:hlinkClick r:id="rId5"/>
              </a:rPr>
              <a:t>&gt;video: principe of piping (HWBP)&lt;</a:t>
            </a:r>
            <a:endParaRPr lang="nl-NL" sz="1400" b="1" dirty="0">
              <a:solidFill>
                <a:srgbClr val="93C01F"/>
              </a:solidFill>
              <a:latin typeface="Verdana"/>
              <a:cs typeface="Verdana"/>
            </a:endParaRP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9F774A85-8624-4E82-91F7-2B38C2B79589}"/>
              </a:ext>
            </a:extLst>
          </p:cNvPr>
          <p:cNvSpPr txBox="1"/>
          <p:nvPr/>
        </p:nvSpPr>
        <p:spPr>
          <a:xfrm>
            <a:off x="5400135" y="869856"/>
            <a:ext cx="3743865" cy="2488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160"/>
              </a:lnSpc>
            </a:pPr>
            <a:r>
              <a:rPr lang="nl-NL" sz="1400" b="1" dirty="0">
                <a:solidFill>
                  <a:srgbClr val="93C01F"/>
                </a:solidFill>
                <a:latin typeface="Verdana"/>
                <a:cs typeface="Verdana"/>
                <a:hlinkClick r:id="rId6"/>
              </a:rPr>
              <a:t>&gt;video: </a:t>
            </a:r>
            <a:r>
              <a:rPr lang="nl-NL" sz="1400" b="1" dirty="0" err="1">
                <a:solidFill>
                  <a:srgbClr val="93C01F"/>
                </a:solidFill>
                <a:latin typeface="Verdana"/>
                <a:cs typeface="Verdana"/>
                <a:hlinkClick r:id="rId6"/>
              </a:rPr>
              <a:t>laboratory</a:t>
            </a:r>
            <a:r>
              <a:rPr lang="nl-NL" sz="1400" b="1" dirty="0">
                <a:solidFill>
                  <a:srgbClr val="93C01F"/>
                </a:solidFill>
                <a:latin typeface="Verdana"/>
                <a:cs typeface="Verdana"/>
                <a:hlinkClick r:id="rId6"/>
              </a:rPr>
              <a:t> test (Fugro)&lt;</a:t>
            </a:r>
            <a:endParaRPr lang="nl-NL" sz="1400" b="1" dirty="0">
              <a:solidFill>
                <a:srgbClr val="93C01F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6620575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Droge voeten en schoon water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CFBEB-102E-E64D-A752-5AD985AD2EC6}" type="slidenum">
              <a:rPr lang="nl-NL"/>
              <a:pPr/>
              <a:t>5</a:t>
            </a:fld>
            <a:endParaRPr lang="nl-NL"/>
          </a:p>
        </p:txBody>
      </p:sp>
      <p:pic>
        <p:nvPicPr>
          <p:cNvPr id="3074" name="Picture 2" descr="Afbeeldingsresultaat voor kwel dijk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577995"/>
            <a:ext cx="4249255" cy="2389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Afbeeldingsresultaat voor kwel dij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37494" y="3403120"/>
            <a:ext cx="4606506" cy="3454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kstvak 6"/>
          <p:cNvSpPr txBox="1"/>
          <p:nvPr/>
        </p:nvSpPr>
        <p:spPr>
          <a:xfrm>
            <a:off x="97888" y="1629436"/>
            <a:ext cx="911405" cy="2594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160"/>
              </a:lnSpc>
            </a:pPr>
            <a:r>
              <a:rPr lang="nl-NL" b="1" dirty="0">
                <a:solidFill>
                  <a:srgbClr val="FF0000"/>
                </a:solidFill>
                <a:latin typeface="Verdana"/>
                <a:cs typeface="Verdana"/>
              </a:rPr>
              <a:t>1)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4692891" y="3484432"/>
            <a:ext cx="911405" cy="2594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160"/>
              </a:lnSpc>
            </a:pPr>
            <a:r>
              <a:rPr lang="nl-NL" b="1" dirty="0">
                <a:solidFill>
                  <a:srgbClr val="FF0000"/>
                </a:solidFill>
                <a:latin typeface="Verdana"/>
                <a:cs typeface="Verdana"/>
              </a:rPr>
              <a:t>2)</a:t>
            </a:r>
          </a:p>
        </p:txBody>
      </p:sp>
      <p:sp>
        <p:nvSpPr>
          <p:cNvPr id="11" name="Tijdelijke aanduiding voor tekst 4">
            <a:extLst>
              <a:ext uri="{FF2B5EF4-FFF2-40B4-BE49-F238E27FC236}">
                <a16:creationId xmlns:a16="http://schemas.microsoft.com/office/drawing/2014/main" id="{91DB9511-85B3-44EA-8C45-2D7F4E8EFDE1}"/>
              </a:ext>
            </a:extLst>
          </p:cNvPr>
          <p:cNvSpPr txBox="1">
            <a:spLocks/>
          </p:cNvSpPr>
          <p:nvPr/>
        </p:nvSpPr>
        <p:spPr>
          <a:xfrm>
            <a:off x="698754" y="803351"/>
            <a:ext cx="8229600" cy="2834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marR="0" indent="0" algn="l" defTabSz="457200" rtl="0" eaLnBrk="1" fontAlgn="auto" latinLnBrk="0" hangingPunct="1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700" b="1" i="0" kern="1200" baseline="0">
                <a:solidFill>
                  <a:srgbClr val="93C01F"/>
                </a:solidFill>
                <a:latin typeface="Verdana"/>
                <a:ea typeface="+mn-ea"/>
                <a:cs typeface="+mn-cs"/>
              </a:defRPr>
            </a:lvl1pPr>
            <a:lvl2pPr marL="0" indent="-254160" algn="l" defTabSz="457200" rtl="0" eaLnBrk="1" latinLnBrk="0" hangingPunct="1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lnSpc>
                <a:spcPts val="2160"/>
              </a:lnSpc>
              <a:spcBef>
                <a:spcPts val="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lnSpc>
                <a:spcPts val="2160"/>
              </a:lnSpc>
              <a:spcBef>
                <a:spcPts val="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lnSpc>
                <a:spcPts val="2160"/>
              </a:lnSpc>
              <a:spcBef>
                <a:spcPts val="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>
                <a:solidFill>
                  <a:schemeClr val="tx1"/>
                </a:solidFill>
              </a:rPr>
              <a:t>Pictures: </a:t>
            </a:r>
            <a:r>
              <a:rPr lang="nl-NL" dirty="0" err="1">
                <a:solidFill>
                  <a:schemeClr val="tx1"/>
                </a:solidFill>
              </a:rPr>
              <a:t>problem</a:t>
            </a:r>
            <a:r>
              <a:rPr lang="nl-NL" dirty="0">
                <a:solidFill>
                  <a:schemeClr val="tx1"/>
                </a:solidFill>
              </a:rPr>
              <a:t> or </a:t>
            </a:r>
            <a:r>
              <a:rPr lang="nl-NL" dirty="0" err="1">
                <a:solidFill>
                  <a:schemeClr val="tx1"/>
                </a:solidFill>
              </a:rPr>
              <a:t>not</a:t>
            </a:r>
            <a:r>
              <a:rPr lang="nl-NL" dirty="0">
                <a:solidFill>
                  <a:schemeClr val="tx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08325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Droge voeten en schoon water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CFBEB-102E-E64D-A752-5AD985AD2EC6}" type="slidenum">
              <a:rPr lang="nl-NL"/>
              <a:pPr/>
              <a:t>6</a:t>
            </a:fld>
            <a:endParaRPr lang="nl-NL"/>
          </a:p>
        </p:txBody>
      </p:sp>
      <p:pic>
        <p:nvPicPr>
          <p:cNvPr id="3078" name="Picture 6" descr="Afbeeldingsresultaat voor kwel sloot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1019" y="2169861"/>
            <a:ext cx="3447570" cy="4596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kstvak 12"/>
          <p:cNvSpPr txBox="1"/>
          <p:nvPr/>
        </p:nvSpPr>
        <p:spPr>
          <a:xfrm>
            <a:off x="276166" y="2337119"/>
            <a:ext cx="911405" cy="2594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160"/>
              </a:lnSpc>
            </a:pPr>
            <a:r>
              <a:rPr lang="nl-NL" b="1" dirty="0">
                <a:solidFill>
                  <a:srgbClr val="FF0000"/>
                </a:solidFill>
                <a:latin typeface="Verdana"/>
                <a:cs typeface="Verdana"/>
              </a:rPr>
              <a:t>3)</a:t>
            </a:r>
          </a:p>
        </p:txBody>
      </p:sp>
      <p:sp>
        <p:nvSpPr>
          <p:cNvPr id="11" name="Tijdelijke aanduiding voor tekst 4">
            <a:extLst>
              <a:ext uri="{FF2B5EF4-FFF2-40B4-BE49-F238E27FC236}">
                <a16:creationId xmlns:a16="http://schemas.microsoft.com/office/drawing/2014/main" id="{2459977D-0754-432F-A417-F7D7FB11A457}"/>
              </a:ext>
            </a:extLst>
          </p:cNvPr>
          <p:cNvSpPr txBox="1">
            <a:spLocks/>
          </p:cNvSpPr>
          <p:nvPr/>
        </p:nvSpPr>
        <p:spPr>
          <a:xfrm>
            <a:off x="698754" y="803351"/>
            <a:ext cx="8229600" cy="2834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marR="0" indent="0" algn="l" defTabSz="457200" rtl="0" eaLnBrk="1" fontAlgn="auto" latinLnBrk="0" hangingPunct="1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700" b="1" i="0" kern="1200" baseline="0">
                <a:solidFill>
                  <a:srgbClr val="93C01F"/>
                </a:solidFill>
                <a:latin typeface="Verdana"/>
                <a:ea typeface="+mn-ea"/>
                <a:cs typeface="+mn-cs"/>
              </a:defRPr>
            </a:lvl1pPr>
            <a:lvl2pPr marL="0" indent="-254160" algn="l" defTabSz="457200" rtl="0" eaLnBrk="1" latinLnBrk="0" hangingPunct="1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lnSpc>
                <a:spcPts val="2160"/>
              </a:lnSpc>
              <a:spcBef>
                <a:spcPts val="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lnSpc>
                <a:spcPts val="2160"/>
              </a:lnSpc>
              <a:spcBef>
                <a:spcPts val="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lnSpc>
                <a:spcPts val="2160"/>
              </a:lnSpc>
              <a:spcBef>
                <a:spcPts val="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>
                <a:solidFill>
                  <a:schemeClr val="tx1"/>
                </a:solidFill>
              </a:rPr>
              <a:t>Pictures: </a:t>
            </a:r>
            <a:r>
              <a:rPr lang="nl-NL" dirty="0" err="1">
                <a:solidFill>
                  <a:schemeClr val="tx1"/>
                </a:solidFill>
              </a:rPr>
              <a:t>problem</a:t>
            </a:r>
            <a:r>
              <a:rPr lang="nl-NL" dirty="0">
                <a:solidFill>
                  <a:schemeClr val="tx1"/>
                </a:solidFill>
              </a:rPr>
              <a:t> or </a:t>
            </a:r>
            <a:r>
              <a:rPr lang="nl-NL" dirty="0" err="1">
                <a:solidFill>
                  <a:schemeClr val="tx1"/>
                </a:solidFill>
              </a:rPr>
              <a:t>not</a:t>
            </a:r>
            <a:r>
              <a:rPr lang="nl-NL" dirty="0">
                <a:solidFill>
                  <a:schemeClr val="tx1"/>
                </a:solidFill>
              </a:rPr>
              <a:t> + solution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645F0396-8942-4AB3-836D-B2592725E3F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0395" y="2169861"/>
            <a:ext cx="5283605" cy="3532788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BA62854A-4EF4-4065-96EE-FBF5D9C6FB9F}"/>
              </a:ext>
            </a:extLst>
          </p:cNvPr>
          <p:cNvSpPr txBox="1"/>
          <p:nvPr/>
        </p:nvSpPr>
        <p:spPr>
          <a:xfrm>
            <a:off x="4035589" y="2331349"/>
            <a:ext cx="911405" cy="2594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160"/>
              </a:lnSpc>
            </a:pPr>
            <a:r>
              <a:rPr lang="nl-NL" b="1" dirty="0">
                <a:solidFill>
                  <a:srgbClr val="FF0000"/>
                </a:solidFill>
                <a:latin typeface="Verdana"/>
                <a:cs typeface="Verdana"/>
              </a:rPr>
              <a:t>4)</a:t>
            </a:r>
          </a:p>
        </p:txBody>
      </p:sp>
    </p:spTree>
    <p:extLst>
      <p:ext uri="{BB962C8B-B14F-4D97-AF65-F5344CB8AC3E}">
        <p14:creationId xmlns:p14="http://schemas.microsoft.com/office/powerpoint/2010/main" val="204996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Droge voeten en schoon water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CFBEB-102E-E64D-A752-5AD985AD2EC6}" type="slidenum">
              <a:rPr lang="nl-NL"/>
              <a:pPr/>
              <a:t>7</a:t>
            </a:fld>
            <a:endParaRPr lang="nl-NL"/>
          </a:p>
        </p:txBody>
      </p:sp>
      <p:pic>
        <p:nvPicPr>
          <p:cNvPr id="2052" name="Picture 4" descr="Afbeeldingsresultaat voor opkiste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7955" y="2109159"/>
            <a:ext cx="2840249" cy="3786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Afbeeldingsresultaat voor opkisten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05796" y="2226740"/>
            <a:ext cx="2266409" cy="3551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jdelijke aanduiding voor tekst 4">
            <a:extLst>
              <a:ext uri="{FF2B5EF4-FFF2-40B4-BE49-F238E27FC236}">
                <a16:creationId xmlns:a16="http://schemas.microsoft.com/office/drawing/2014/main" id="{C5F25326-D0F4-4AB3-A43A-54D8103862B4}"/>
              </a:ext>
            </a:extLst>
          </p:cNvPr>
          <p:cNvSpPr txBox="1">
            <a:spLocks/>
          </p:cNvSpPr>
          <p:nvPr/>
        </p:nvSpPr>
        <p:spPr>
          <a:xfrm>
            <a:off x="698754" y="803351"/>
            <a:ext cx="8229600" cy="5655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marR="0" indent="0" algn="l" defTabSz="457200" rtl="0" eaLnBrk="1" fontAlgn="auto" latinLnBrk="0" hangingPunct="1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700" b="1" i="0" kern="1200" baseline="0">
                <a:solidFill>
                  <a:srgbClr val="93C01F"/>
                </a:solidFill>
                <a:latin typeface="Verdana"/>
                <a:ea typeface="+mn-ea"/>
                <a:cs typeface="+mn-cs"/>
              </a:defRPr>
            </a:lvl1pPr>
            <a:lvl2pPr marL="0" indent="-254160" algn="l" defTabSz="457200" rtl="0" eaLnBrk="1" latinLnBrk="0" hangingPunct="1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lnSpc>
                <a:spcPts val="2160"/>
              </a:lnSpc>
              <a:spcBef>
                <a:spcPts val="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lnSpc>
                <a:spcPts val="2160"/>
              </a:lnSpc>
              <a:spcBef>
                <a:spcPts val="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lnSpc>
                <a:spcPts val="2160"/>
              </a:lnSpc>
              <a:spcBef>
                <a:spcPts val="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>
                <a:solidFill>
                  <a:schemeClr val="tx1"/>
                </a:solidFill>
              </a:rPr>
              <a:t>Solution </a:t>
            </a:r>
            <a:br>
              <a:rPr lang="nl-NL" dirty="0">
                <a:solidFill>
                  <a:schemeClr val="tx1"/>
                </a:solidFill>
              </a:rPr>
            </a:b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09C423D5-7FC5-4757-BA6A-1DE7982783F0}"/>
              </a:ext>
            </a:extLst>
          </p:cNvPr>
          <p:cNvSpPr/>
          <p:nvPr/>
        </p:nvSpPr>
        <p:spPr>
          <a:xfrm>
            <a:off x="653000" y="13570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 err="1"/>
              <a:t>preventing</a:t>
            </a:r>
            <a:r>
              <a:rPr lang="nl-NL" dirty="0"/>
              <a:t> </a:t>
            </a:r>
            <a:r>
              <a:rPr lang="nl-NL" dirty="0" err="1"/>
              <a:t>sand</a:t>
            </a:r>
            <a:r>
              <a:rPr lang="nl-NL" dirty="0"/>
              <a:t> transportation</a:t>
            </a:r>
          </a:p>
          <a:p>
            <a:r>
              <a:rPr lang="nl-NL" dirty="0" err="1"/>
              <a:t>if</a:t>
            </a:r>
            <a:r>
              <a:rPr lang="nl-NL" dirty="0"/>
              <a:t> </a:t>
            </a:r>
            <a:r>
              <a:rPr lang="nl-NL" dirty="0" err="1"/>
              <a:t>this</a:t>
            </a:r>
            <a:r>
              <a:rPr lang="nl-NL" dirty="0"/>
              <a:t> has been </a:t>
            </a:r>
            <a:r>
              <a:rPr lang="nl-NL" dirty="0" err="1"/>
              <a:t>signalled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71076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Droge voeten en schoon water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CFBEB-102E-E64D-A752-5AD985AD2EC6}" type="slidenum">
              <a:rPr lang="nl-NL"/>
              <a:pPr/>
              <a:t>8</a:t>
            </a:fld>
            <a:endParaRPr lang="nl-NL"/>
          </a:p>
        </p:txBody>
      </p:sp>
      <p:sp>
        <p:nvSpPr>
          <p:cNvPr id="12" name="Tijdelijke aanduiding voor tekst 4">
            <a:extLst>
              <a:ext uri="{FF2B5EF4-FFF2-40B4-BE49-F238E27FC236}">
                <a16:creationId xmlns:a16="http://schemas.microsoft.com/office/drawing/2014/main" id="{C5F25326-D0F4-4AB3-A43A-54D8103862B4}"/>
              </a:ext>
            </a:extLst>
          </p:cNvPr>
          <p:cNvSpPr txBox="1">
            <a:spLocks/>
          </p:cNvSpPr>
          <p:nvPr/>
        </p:nvSpPr>
        <p:spPr>
          <a:xfrm>
            <a:off x="698754" y="803351"/>
            <a:ext cx="8229600" cy="5655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marR="0" indent="0" algn="l" defTabSz="457200" rtl="0" eaLnBrk="1" fontAlgn="auto" latinLnBrk="0" hangingPunct="1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700" b="1" i="0" kern="1200" baseline="0">
                <a:solidFill>
                  <a:srgbClr val="93C01F"/>
                </a:solidFill>
                <a:latin typeface="Verdana"/>
                <a:ea typeface="+mn-ea"/>
                <a:cs typeface="+mn-cs"/>
              </a:defRPr>
            </a:lvl1pPr>
            <a:lvl2pPr marL="0" indent="-254160" algn="l" defTabSz="457200" rtl="0" eaLnBrk="1" latinLnBrk="0" hangingPunct="1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lnSpc>
                <a:spcPts val="2160"/>
              </a:lnSpc>
              <a:spcBef>
                <a:spcPts val="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lnSpc>
                <a:spcPts val="2160"/>
              </a:lnSpc>
              <a:spcBef>
                <a:spcPts val="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lnSpc>
                <a:spcPts val="2160"/>
              </a:lnSpc>
              <a:spcBef>
                <a:spcPts val="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>
                <a:solidFill>
                  <a:schemeClr val="tx1"/>
                </a:solidFill>
              </a:rPr>
              <a:t>Solution</a:t>
            </a:r>
            <a:br>
              <a:rPr lang="nl-NL" dirty="0">
                <a:solidFill>
                  <a:schemeClr val="tx1"/>
                </a:solidFill>
              </a:rPr>
            </a:br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1F5DC175-D155-4578-A75F-FA11F14B85A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0395" y="0"/>
            <a:ext cx="5283605" cy="3532788"/>
          </a:xfrm>
          <a:prstGeom prst="rect">
            <a:avLst/>
          </a:prstGeom>
        </p:spPr>
      </p:pic>
      <p:pic>
        <p:nvPicPr>
          <p:cNvPr id="2" name="Afbeelding 1">
            <a:extLst>
              <a:ext uri="{FF2B5EF4-FFF2-40B4-BE49-F238E27FC236}">
                <a16:creationId xmlns:a16="http://schemas.microsoft.com/office/drawing/2014/main" id="{00D7AC73-247D-4B52-AA84-4956B7A47EE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647195"/>
            <a:ext cx="4888523" cy="3210805"/>
          </a:xfrm>
          <a:prstGeom prst="rect">
            <a:avLst/>
          </a:prstGeom>
        </p:spPr>
      </p:pic>
      <p:sp>
        <p:nvSpPr>
          <p:cNvPr id="9" name="Tijdelijke aanduiding voor tekst 5">
            <a:extLst>
              <a:ext uri="{FF2B5EF4-FFF2-40B4-BE49-F238E27FC236}">
                <a16:creationId xmlns:a16="http://schemas.microsoft.com/office/drawing/2014/main" id="{7A87B0D1-FFA4-44A5-AFB9-A7C697B3040A}"/>
              </a:ext>
            </a:extLst>
          </p:cNvPr>
          <p:cNvSpPr txBox="1">
            <a:spLocks/>
          </p:cNvSpPr>
          <p:nvPr/>
        </p:nvSpPr>
        <p:spPr>
          <a:xfrm>
            <a:off x="533520" y="1368890"/>
            <a:ext cx="2288812" cy="1043947"/>
          </a:xfrm>
          <a:prstGeom prst="rect">
            <a:avLst/>
          </a:prstGeom>
        </p:spPr>
        <p:txBody>
          <a:bodyPr vert="horz" lIns="0" tIns="0" rIns="0" bIns="0"/>
          <a:lstStyle>
            <a:lvl1pPr marL="0" marR="0" indent="0" algn="l" defTabSz="457200" rtl="0" eaLnBrk="1" fontAlgn="auto" latinLnBrk="0" hangingPunct="1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kern="1200" baseline="0">
                <a:solidFill>
                  <a:schemeClr val="tx2"/>
                </a:solidFill>
                <a:latin typeface="Verdana"/>
                <a:ea typeface="+mn-ea"/>
                <a:cs typeface="+mn-cs"/>
              </a:defRPr>
            </a:lvl1pPr>
            <a:lvl2pPr marL="0" indent="-254160" algn="l" defTabSz="457200" rtl="0" eaLnBrk="1" latinLnBrk="0" hangingPunct="1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2pPr>
            <a:lvl3pPr marL="511200" indent="-255600" algn="l" defTabSz="457200" rtl="0" eaLnBrk="1" latinLnBrk="0" hangingPunct="1">
              <a:lnSpc>
                <a:spcPts val="2160"/>
              </a:lnSpc>
              <a:spcBef>
                <a:spcPts val="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3pPr>
            <a:lvl4pPr marL="511200" indent="-255600" algn="l" defTabSz="457200" rtl="0" eaLnBrk="1" latinLnBrk="0" hangingPunct="1">
              <a:lnSpc>
                <a:spcPts val="2160"/>
              </a:lnSpc>
              <a:spcBef>
                <a:spcPts val="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4pPr>
            <a:lvl5pPr marL="511200" indent="-255600" algn="l" defTabSz="457200" rtl="0" eaLnBrk="1" latinLnBrk="0" hangingPunct="1">
              <a:lnSpc>
                <a:spcPts val="2160"/>
              </a:lnSpc>
              <a:spcBef>
                <a:spcPts val="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err="1"/>
              <a:t>Credits</a:t>
            </a:r>
            <a:r>
              <a:rPr lang="nl-NL" dirty="0"/>
              <a:t>: </a:t>
            </a:r>
            <a:br>
              <a:rPr lang="nl-NL" dirty="0"/>
            </a:br>
            <a:r>
              <a:rPr lang="nl-NL" dirty="0"/>
              <a:t>Jana Steenbergen (SWECO)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6729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Droge voeten en schoon water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CFBEB-102E-E64D-A752-5AD985AD2EC6}" type="slidenum">
              <a:rPr lang="nl-NL"/>
              <a:pPr/>
              <a:t>9</a:t>
            </a:fld>
            <a:endParaRPr lang="nl-NL"/>
          </a:p>
        </p:txBody>
      </p:sp>
      <p:sp>
        <p:nvSpPr>
          <p:cNvPr id="8" name="Tekstvak 7"/>
          <p:cNvSpPr txBox="1"/>
          <p:nvPr/>
        </p:nvSpPr>
        <p:spPr>
          <a:xfrm>
            <a:off x="6473977" y="3198403"/>
            <a:ext cx="3743865" cy="2821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160"/>
              </a:lnSpc>
            </a:pPr>
            <a:r>
              <a:rPr lang="nl-NL" sz="2000" b="1" dirty="0">
                <a:solidFill>
                  <a:srgbClr val="93C01F"/>
                </a:solidFill>
                <a:latin typeface="Verdana"/>
                <a:cs typeface="Verdana"/>
                <a:hlinkClick r:id="rId2" action="ppaction://hlinkfile"/>
              </a:rPr>
              <a:t>&gt;</a:t>
            </a:r>
            <a:r>
              <a:rPr lang="nl-NL" sz="2000" b="1" dirty="0" err="1">
                <a:solidFill>
                  <a:srgbClr val="93C01F"/>
                </a:solidFill>
                <a:latin typeface="Verdana"/>
                <a:cs typeface="Verdana"/>
                <a:hlinkClick r:id="rId2" action="ppaction://hlinkfile"/>
              </a:rPr>
              <a:t>Available</a:t>
            </a:r>
            <a:r>
              <a:rPr lang="nl-NL" sz="2000" b="1" dirty="0">
                <a:solidFill>
                  <a:srgbClr val="93C01F"/>
                </a:solidFill>
                <a:latin typeface="Verdana"/>
                <a:cs typeface="Verdana"/>
                <a:hlinkClick r:id="rId2" action="ppaction://hlinkfile"/>
              </a:rPr>
              <a:t> data&lt;</a:t>
            </a:r>
            <a:endParaRPr lang="nl-NL" sz="2000" b="1" dirty="0">
              <a:solidFill>
                <a:srgbClr val="93C01F"/>
              </a:solidFill>
              <a:latin typeface="Verdana"/>
              <a:cs typeface="Verdana"/>
            </a:endParaRPr>
          </a:p>
        </p:txBody>
      </p:sp>
      <p:pic>
        <p:nvPicPr>
          <p:cNvPr id="9" name="Tijdelijke aanduiding voor inhoud 5" descr="Afbeelding met tekst, kaart&#10;&#10;Automatisch gegenereerde beschrijving">
            <a:extLst>
              <a:ext uri="{FF2B5EF4-FFF2-40B4-BE49-F238E27FC236}">
                <a16:creationId xmlns:a16="http://schemas.microsoft.com/office/drawing/2014/main" id="{288E25FE-22F2-AE4D-B2B4-6A5803365E36}"/>
              </a:ext>
            </a:extLst>
          </p:cNvPr>
          <p:cNvPicPr>
            <a:picLocks noGrp="1"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67832" y="18816"/>
            <a:ext cx="5876168" cy="3132041"/>
          </a:xfrm>
          <a:prstGeom prst="rect">
            <a:avLst/>
          </a:prstGeom>
        </p:spPr>
      </p:pic>
      <p:sp>
        <p:nvSpPr>
          <p:cNvPr id="11" name="Tijdelijke aanduiding voor tekst 4">
            <a:extLst>
              <a:ext uri="{FF2B5EF4-FFF2-40B4-BE49-F238E27FC236}">
                <a16:creationId xmlns:a16="http://schemas.microsoft.com/office/drawing/2014/main" id="{BB923F2E-6BC8-4798-82AE-FF5B4805680C}"/>
              </a:ext>
            </a:extLst>
          </p:cNvPr>
          <p:cNvSpPr txBox="1">
            <a:spLocks/>
          </p:cNvSpPr>
          <p:nvPr/>
        </p:nvSpPr>
        <p:spPr>
          <a:xfrm>
            <a:off x="698754" y="803351"/>
            <a:ext cx="8229600" cy="2834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marR="0" indent="0" algn="l" defTabSz="457200" rtl="0" eaLnBrk="1" fontAlgn="auto" latinLnBrk="0" hangingPunct="1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700" b="1" i="0" kern="1200" baseline="0">
                <a:solidFill>
                  <a:srgbClr val="93C01F"/>
                </a:solidFill>
                <a:latin typeface="Verdana"/>
                <a:ea typeface="+mn-ea"/>
                <a:cs typeface="+mn-cs"/>
              </a:defRPr>
            </a:lvl1pPr>
            <a:lvl2pPr marL="0" indent="-254160" algn="l" defTabSz="457200" rtl="0" eaLnBrk="1" latinLnBrk="0" hangingPunct="1">
              <a:lnSpc>
                <a:spcPts val="216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lnSpc>
                <a:spcPts val="2160"/>
              </a:lnSpc>
              <a:spcBef>
                <a:spcPts val="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lnSpc>
                <a:spcPts val="2160"/>
              </a:lnSpc>
              <a:spcBef>
                <a:spcPts val="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lnSpc>
                <a:spcPts val="2160"/>
              </a:lnSpc>
              <a:spcBef>
                <a:spcPts val="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Verdan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>
                <a:solidFill>
                  <a:schemeClr val="tx1"/>
                </a:solidFill>
              </a:rPr>
              <a:t>Case area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4E420CD1-D1FF-4925-AD4B-192A17856420}"/>
              </a:ext>
            </a:extLst>
          </p:cNvPr>
          <p:cNvSpPr/>
          <p:nvPr/>
        </p:nvSpPr>
        <p:spPr>
          <a:xfrm rot="20139654">
            <a:off x="6311601" y="968554"/>
            <a:ext cx="1943100" cy="861646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33CD1C99-D388-4FF9-A1A9-5C265D6C9B8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20392" y="3571448"/>
            <a:ext cx="2810630" cy="3132041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58156D8A-506E-4286-86AF-16316B101C96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74796" y="3771095"/>
            <a:ext cx="4414563" cy="2932394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15D72539-73CB-4DF2-86F0-0594A968CCDE}"/>
              </a:ext>
            </a:extLst>
          </p:cNvPr>
          <p:cNvSpPr txBox="1"/>
          <p:nvPr/>
        </p:nvSpPr>
        <p:spPr>
          <a:xfrm>
            <a:off x="533599" y="1491923"/>
            <a:ext cx="2497692" cy="195220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160"/>
              </a:lnSpc>
            </a:pPr>
            <a:r>
              <a:rPr lang="nl-NL" b="1" dirty="0">
                <a:solidFill>
                  <a:srgbClr val="93C01F"/>
                </a:solidFill>
                <a:latin typeface="Verdana"/>
                <a:cs typeface="Verdana"/>
              </a:rPr>
              <a:t>Max </a:t>
            </a:r>
            <a:r>
              <a:rPr lang="nl-NL" b="1" dirty="0" err="1">
                <a:solidFill>
                  <a:srgbClr val="93C01F"/>
                </a:solidFill>
                <a:latin typeface="Verdana"/>
                <a:cs typeface="Verdana"/>
              </a:rPr>
              <a:t>allowed</a:t>
            </a:r>
            <a:r>
              <a:rPr lang="nl-NL" b="1" dirty="0">
                <a:solidFill>
                  <a:srgbClr val="93C01F"/>
                </a:solidFill>
                <a:latin typeface="Verdana"/>
                <a:cs typeface="Verdana"/>
              </a:rPr>
              <a:t> </a:t>
            </a:r>
            <a:r>
              <a:rPr lang="nl-NL" b="1" dirty="0" err="1">
                <a:solidFill>
                  <a:srgbClr val="93C01F"/>
                </a:solidFill>
                <a:latin typeface="Verdana"/>
                <a:cs typeface="Verdana"/>
              </a:rPr>
              <a:t>total</a:t>
            </a:r>
            <a:br>
              <a:rPr lang="nl-NL" b="1" dirty="0">
                <a:solidFill>
                  <a:srgbClr val="93C01F"/>
                </a:solidFill>
                <a:latin typeface="Verdana"/>
                <a:cs typeface="Verdana"/>
              </a:rPr>
            </a:br>
            <a:r>
              <a:rPr lang="nl-NL" b="1" dirty="0" err="1">
                <a:solidFill>
                  <a:srgbClr val="93C01F"/>
                </a:solidFill>
                <a:latin typeface="Verdana"/>
                <a:cs typeface="Verdana"/>
              </a:rPr>
              <a:t>flood</a:t>
            </a:r>
            <a:r>
              <a:rPr lang="nl-NL" b="1" dirty="0">
                <a:solidFill>
                  <a:srgbClr val="93C01F"/>
                </a:solidFill>
                <a:latin typeface="Verdana"/>
                <a:cs typeface="Verdana"/>
              </a:rPr>
              <a:t> </a:t>
            </a:r>
            <a:r>
              <a:rPr lang="nl-NL" b="1" dirty="0" err="1">
                <a:solidFill>
                  <a:srgbClr val="93C01F"/>
                </a:solidFill>
                <a:latin typeface="Verdana"/>
                <a:cs typeface="Verdana"/>
              </a:rPr>
              <a:t>probability</a:t>
            </a:r>
            <a:r>
              <a:rPr lang="nl-NL" b="1" dirty="0">
                <a:solidFill>
                  <a:srgbClr val="93C01F"/>
                </a:solidFill>
                <a:latin typeface="Verdana"/>
                <a:cs typeface="Verdana"/>
              </a:rPr>
              <a:t>:</a:t>
            </a:r>
          </a:p>
          <a:p>
            <a:pPr>
              <a:lnSpc>
                <a:spcPts val="2160"/>
              </a:lnSpc>
            </a:pPr>
            <a:r>
              <a:rPr lang="nl-NL" b="1" dirty="0">
                <a:solidFill>
                  <a:srgbClr val="93C01F"/>
                </a:solidFill>
                <a:latin typeface="Verdana"/>
                <a:cs typeface="Verdana"/>
              </a:rPr>
              <a:t>1:100.000 per </a:t>
            </a:r>
            <a:r>
              <a:rPr lang="nl-NL" b="1" dirty="0" err="1">
                <a:solidFill>
                  <a:srgbClr val="93C01F"/>
                </a:solidFill>
                <a:latin typeface="Verdana"/>
                <a:cs typeface="Verdana"/>
              </a:rPr>
              <a:t>year</a:t>
            </a:r>
            <a:endParaRPr lang="nl-NL" b="1" dirty="0">
              <a:solidFill>
                <a:srgbClr val="93C01F"/>
              </a:solidFill>
              <a:latin typeface="Verdana"/>
              <a:cs typeface="Verdana"/>
            </a:endParaRPr>
          </a:p>
          <a:p>
            <a:pPr>
              <a:lnSpc>
                <a:spcPts val="2160"/>
              </a:lnSpc>
            </a:pPr>
            <a:endParaRPr lang="nl-NL" b="1" dirty="0">
              <a:solidFill>
                <a:srgbClr val="93C01F"/>
              </a:solidFill>
              <a:latin typeface="Verdana"/>
              <a:cs typeface="Verdana"/>
            </a:endParaRPr>
          </a:p>
          <a:p>
            <a:pPr>
              <a:lnSpc>
                <a:spcPts val="2160"/>
              </a:lnSpc>
            </a:pPr>
            <a:r>
              <a:rPr lang="nl-NL" b="1" dirty="0" err="1">
                <a:solidFill>
                  <a:srgbClr val="93C01F"/>
                </a:solidFill>
                <a:latin typeface="Verdana"/>
                <a:cs typeface="Verdana"/>
              </a:rPr>
              <a:t>Which</a:t>
            </a:r>
            <a:r>
              <a:rPr lang="nl-NL" b="1" dirty="0">
                <a:solidFill>
                  <a:srgbClr val="93C01F"/>
                </a:solidFill>
                <a:latin typeface="Verdana"/>
                <a:cs typeface="Verdana"/>
              </a:rPr>
              <a:t> means</a:t>
            </a:r>
          </a:p>
          <a:p>
            <a:pPr>
              <a:lnSpc>
                <a:spcPts val="2160"/>
              </a:lnSpc>
            </a:pPr>
            <a:r>
              <a:rPr lang="nl-NL" b="1" dirty="0">
                <a:solidFill>
                  <a:srgbClr val="93C01F"/>
                </a:solidFill>
                <a:latin typeface="Verdana"/>
                <a:cs typeface="Verdana"/>
              </a:rPr>
              <a:t>1:11.000.000</a:t>
            </a:r>
          </a:p>
          <a:p>
            <a:pPr>
              <a:lnSpc>
                <a:spcPts val="2160"/>
              </a:lnSpc>
            </a:pPr>
            <a:r>
              <a:rPr lang="nl-NL" b="1" dirty="0" err="1">
                <a:solidFill>
                  <a:srgbClr val="93C01F"/>
                </a:solidFill>
                <a:latin typeface="Verdana"/>
                <a:cs typeface="Verdana"/>
              </a:rPr>
              <a:t>for</a:t>
            </a:r>
            <a:r>
              <a:rPr lang="nl-NL" b="1" dirty="0">
                <a:solidFill>
                  <a:srgbClr val="93C01F"/>
                </a:solidFill>
                <a:latin typeface="Verdana"/>
                <a:cs typeface="Verdana"/>
              </a:rPr>
              <a:t> piping </a:t>
            </a:r>
          </a:p>
        </p:txBody>
      </p:sp>
    </p:spTree>
    <p:extLst>
      <p:ext uri="{BB962C8B-B14F-4D97-AF65-F5344CB8AC3E}">
        <p14:creationId xmlns:p14="http://schemas.microsoft.com/office/powerpoint/2010/main" val="419224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hema">
  <a:themeElements>
    <a:clrScheme name="Aangepast 4">
      <a:dk1>
        <a:srgbClr val="0071BA"/>
      </a:dk1>
      <a:lt1>
        <a:sysClr val="window" lastClr="FFFFFF"/>
      </a:lt1>
      <a:dk2>
        <a:srgbClr val="93C01F"/>
      </a:dk2>
      <a:lt2>
        <a:srgbClr val="FFFFFF"/>
      </a:lt2>
      <a:accent1>
        <a:srgbClr val="0071BA"/>
      </a:accent1>
      <a:accent2>
        <a:srgbClr val="93C01F"/>
      </a:accent2>
      <a:accent3>
        <a:srgbClr val="0071BA"/>
      </a:accent3>
      <a:accent4>
        <a:srgbClr val="93C01F"/>
      </a:accent4>
      <a:accent5>
        <a:srgbClr val="0071BA"/>
      </a:accent5>
      <a:accent6>
        <a:srgbClr val="93C01F"/>
      </a:accent6>
      <a:hlink>
        <a:srgbClr val="0071BA"/>
      </a:hlink>
      <a:folHlink>
        <a:srgbClr val="93C01F"/>
      </a:folHlink>
    </a:clrScheme>
    <a:fontScheme name="Essentie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ts val="2160"/>
          </a:lnSpc>
          <a:defRPr b="1">
            <a:solidFill>
              <a:srgbClr val="93C01F"/>
            </a:solidFill>
            <a:latin typeface="Verdana"/>
            <a:cs typeface="Verdan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Aangepast 4">
    <a:dk1>
      <a:srgbClr val="0071BA"/>
    </a:dk1>
    <a:lt1>
      <a:sysClr val="window" lastClr="FFFFFF"/>
    </a:lt1>
    <a:dk2>
      <a:srgbClr val="93C01F"/>
    </a:dk2>
    <a:lt2>
      <a:srgbClr val="FFFFFF"/>
    </a:lt2>
    <a:accent1>
      <a:srgbClr val="0071BA"/>
    </a:accent1>
    <a:accent2>
      <a:srgbClr val="93C01F"/>
    </a:accent2>
    <a:accent3>
      <a:srgbClr val="0071BA"/>
    </a:accent3>
    <a:accent4>
      <a:srgbClr val="93C01F"/>
    </a:accent4>
    <a:accent5>
      <a:srgbClr val="0071BA"/>
    </a:accent5>
    <a:accent6>
      <a:srgbClr val="93C01F"/>
    </a:accent6>
    <a:hlink>
      <a:srgbClr val="0071BA"/>
    </a:hlink>
    <a:folHlink>
      <a:srgbClr val="93C01F"/>
    </a:folHlink>
  </a:clrScheme>
</a:themeOverride>
</file>

<file path=ppt/theme/themeOverride2.xml><?xml version="1.0" encoding="utf-8"?>
<a:themeOverride xmlns:a="http://schemas.openxmlformats.org/drawingml/2006/main">
  <a:clrScheme name="Aangepast 4">
    <a:dk1>
      <a:srgbClr val="0071BA"/>
    </a:dk1>
    <a:lt1>
      <a:sysClr val="window" lastClr="FFFFFF"/>
    </a:lt1>
    <a:dk2>
      <a:srgbClr val="93C01F"/>
    </a:dk2>
    <a:lt2>
      <a:srgbClr val="FFFFFF"/>
    </a:lt2>
    <a:accent1>
      <a:srgbClr val="0071BA"/>
    </a:accent1>
    <a:accent2>
      <a:srgbClr val="93C01F"/>
    </a:accent2>
    <a:accent3>
      <a:srgbClr val="0071BA"/>
    </a:accent3>
    <a:accent4>
      <a:srgbClr val="93C01F"/>
    </a:accent4>
    <a:accent5>
      <a:srgbClr val="0071BA"/>
    </a:accent5>
    <a:accent6>
      <a:srgbClr val="93C01F"/>
    </a:accent6>
    <a:hlink>
      <a:srgbClr val="0071BA"/>
    </a:hlink>
    <a:folHlink>
      <a:srgbClr val="93C01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791</TotalTime>
  <Words>177</Words>
  <Application>Microsoft Office PowerPoint</Application>
  <PresentationFormat>Diavoorstelling (4:3)</PresentationFormat>
  <Paragraphs>80</Paragraphs>
  <Slides>10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Verdana</vt:lpstr>
      <vt:lpstr>Office-thema</vt:lpstr>
      <vt:lpstr>Measuring is reassuring?!</vt:lpstr>
      <vt:lpstr>Piping and embankment monitoring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Smidswater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Elmer Drogt</dc:creator>
  <cp:lastModifiedBy>Ouden, Tom den</cp:lastModifiedBy>
  <cp:revision>79</cp:revision>
  <dcterms:created xsi:type="dcterms:W3CDTF">2014-10-28T14:04:36Z</dcterms:created>
  <dcterms:modified xsi:type="dcterms:W3CDTF">2021-04-19T12:26:40Z</dcterms:modified>
</cp:coreProperties>
</file>