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60" r:id="rId4"/>
    <p:sldId id="261" r:id="rId5"/>
    <p:sldId id="268" r:id="rId6"/>
    <p:sldId id="262" r:id="rId7"/>
    <p:sldId id="263" r:id="rId8"/>
    <p:sldId id="266" r:id="rId9"/>
    <p:sldId id="271" r:id="rId10"/>
    <p:sldId id="272" r:id="rId11"/>
    <p:sldId id="273" r:id="rId12"/>
    <p:sldId id="264" r:id="rId13"/>
    <p:sldId id="265" r:id="rId14"/>
    <p:sldId id="276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</p:sldIdLst>
  <p:sldSz cx="10693400" cy="756126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SimSun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SimSun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SimSun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SimSun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SimSun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SimSun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SimSun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SimSun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SimSun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kcja domyślna" id="{522C19AC-8001-4F9A-885C-D34884D057C9}">
          <p14:sldIdLst>
            <p14:sldId id="256"/>
            <p14:sldId id="259"/>
            <p14:sldId id="260"/>
            <p14:sldId id="261"/>
            <p14:sldId id="268"/>
            <p14:sldId id="262"/>
            <p14:sldId id="263"/>
            <p14:sldId id="266"/>
            <p14:sldId id="271"/>
            <p14:sldId id="272"/>
            <p14:sldId id="273"/>
            <p14:sldId id="264"/>
            <p14:sldId id="265"/>
            <p14:sldId id="276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Sekcja bez tytułu" id="{01580A30-9F3E-46AE-84B9-22A1E8933D26}">
          <p14:sldIdLst>
            <p14:sldId id="315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72AFD0"/>
    <a:srgbClr val="729DD0"/>
    <a:srgbClr val="BDEFFF"/>
    <a:srgbClr val="66CCFF"/>
    <a:srgbClr val="000066"/>
    <a:srgbClr val="333333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3428" autoAdjust="0"/>
  </p:normalViewPr>
  <p:slideViewPr>
    <p:cSldViewPr snapToGrid="0">
      <p:cViewPr varScale="1">
        <p:scale>
          <a:sx n="96" d="100"/>
          <a:sy n="96" d="100"/>
        </p:scale>
        <p:origin x="1554" y="7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52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90012" cy="90012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685800"/>
            <a:ext cx="48482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2CD5A56-7B7D-48E1-98DE-D1BE219D800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1825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19A85-907D-47AD-84C3-7AF0ED5F7C8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0AC20-39FE-4F20-96C6-BD3792E5364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82C28-E9D2-4926-8597-E21F94367CE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3ABF8-0243-49E7-8790-2F2C73C6C175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58D7D-7F7A-487F-B65D-B1EE10B6F03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09966-E3C6-461E-9CC9-4B7DF6EDDBB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B7D0B-9D24-46A1-8714-8820073DC2C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F4797-1D00-4411-B727-583420A3477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6553-A8FA-454F-B8DA-DFE371EB3A3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DBDA2-B466-4B43-9C33-1FAD23EDF17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F37C6-77CC-4B0C-9563-52F8ED075DD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359FC-AE1D-4A42-87ED-D827718EE82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Arial" charset="0"/>
              </a:defRPr>
            </a:lvl1pPr>
          </a:lstStyle>
          <a:p>
            <a:pPr>
              <a:defRPr/>
            </a:pPr>
            <a:fld id="{C449FFD9-ECC9-445F-B2C0-656FC676CA8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2pPr>
      <a:lvl3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3pPr>
      <a:lvl4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4pPr>
      <a:lvl5pPr algn="ctr" defTabSz="995363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5pPr>
      <a:lvl6pPr marL="4572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6pPr>
      <a:lvl7pPr marL="9144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7pPr>
      <a:lvl8pPr marL="13716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8pPr>
      <a:lvl9pPr marL="1828800" algn="ctr" defTabSz="995363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charset="0"/>
        </a:defRPr>
      </a:lvl9pPr>
    </p:titleStyle>
    <p:bodyStyle>
      <a:lvl1pPr marL="373063" indent="-373063" algn="l" defTabSz="995363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11150" algn="l" defTabSz="995363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44600" indent="-249238" algn="l" defTabSz="995363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43075" indent="-249238" algn="l" defTabSz="995363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39963" indent="-249238" algn="l" defTabSz="995363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697163" indent="-249238" algn="l" defTabSz="9953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54363" indent="-249238" algn="l" defTabSz="9953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11563" indent="-249238" algn="l" defTabSz="9953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68763" indent="-249238" algn="l" defTabSz="9953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0" y="0"/>
            <a:ext cx="10693400" cy="139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9569" tIns="49785" rIns="99569" bIns="49785">
            <a:spAutoFit/>
          </a:bodyPr>
          <a:lstStyle/>
          <a:p>
            <a:pPr defTabSz="995363">
              <a:defRPr/>
            </a:pPr>
            <a:endParaRPr lang="pl-PL" sz="4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  <a:p>
            <a:pPr defTabSz="995363">
              <a:defRPr/>
            </a:pPr>
            <a:endParaRPr lang="pl-PL" sz="4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025" y="2902387"/>
            <a:ext cx="9956800" cy="1906588"/>
          </a:xfrm>
        </p:spPr>
        <p:txBody>
          <a:bodyPr/>
          <a:lstStyle/>
          <a:p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 </a:t>
            </a:r>
          </a:p>
          <a:p>
            <a:r>
              <a:rPr lang="pl-PL" sz="2400" b="1" dirty="0" err="1"/>
              <a:t>Execution</a:t>
            </a:r>
            <a:r>
              <a:rPr lang="pl-PL" sz="2400" b="1" dirty="0"/>
              <a:t> of </a:t>
            </a:r>
            <a:r>
              <a:rPr lang="pl-PL" sz="2400" b="1" dirty="0" err="1"/>
              <a:t>costal</a:t>
            </a:r>
            <a:r>
              <a:rPr lang="pl-PL" sz="2400" b="1" dirty="0"/>
              <a:t> </a:t>
            </a:r>
            <a:r>
              <a:rPr lang="pl-PL" sz="2400" b="1" dirty="0" err="1" smtClean="0"/>
              <a:t>protection</a:t>
            </a:r>
            <a:r>
              <a:rPr lang="pl-PL" sz="2400" b="1" dirty="0" smtClean="0"/>
              <a:t> </a:t>
            </a:r>
            <a:r>
              <a:rPr lang="pl-PL" sz="2400" b="1" dirty="0" err="1"/>
              <a:t>at</a:t>
            </a:r>
            <a:r>
              <a:rPr lang="pl-PL" sz="2400" b="1" dirty="0"/>
              <a:t> the </a:t>
            </a:r>
            <a:r>
              <a:rPr lang="pl-PL" sz="2400" b="1" dirty="0" err="1"/>
              <a:t>area</a:t>
            </a:r>
            <a:r>
              <a:rPr lang="pl-PL" sz="2400" b="1" dirty="0"/>
              <a:t> of </a:t>
            </a:r>
            <a:r>
              <a:rPr lang="pl-PL" sz="2400" b="1" dirty="0" smtClean="0"/>
              <a:t>Hel </a:t>
            </a:r>
            <a:r>
              <a:rPr lang="pl-PL" sz="2400" b="1" dirty="0" err="1"/>
              <a:t>Headland</a:t>
            </a:r>
            <a:r>
              <a:rPr lang="pl-PL" sz="2400" b="1" dirty="0" smtClean="0">
                <a:solidFill>
                  <a:srgbClr val="FF0000"/>
                </a:solidFill>
              </a:rPr>
              <a:t> </a:t>
            </a:r>
            <a:r>
              <a:rPr lang="pl-PL" sz="2400" b="1" dirty="0" smtClean="0"/>
              <a:t>with </a:t>
            </a:r>
            <a:r>
              <a:rPr lang="pl-PL" sz="2400" b="1" dirty="0"/>
              <a:t>the </a:t>
            </a:r>
            <a:r>
              <a:rPr lang="pl-PL" sz="2400" b="1" dirty="0" err="1"/>
              <a:t>associated</a:t>
            </a:r>
            <a:r>
              <a:rPr lang="pl-PL" sz="2400" b="1" dirty="0"/>
              <a:t> </a:t>
            </a:r>
            <a:r>
              <a:rPr lang="pl-PL" sz="2400" b="1" dirty="0" err="1"/>
              <a:t>infrastructure</a:t>
            </a:r>
            <a:r>
              <a:rPr lang="pl-PL" sz="2400" b="1" dirty="0"/>
              <a:t> </a:t>
            </a:r>
            <a:r>
              <a:rPr lang="pl-PL" sz="2400" b="1" dirty="0" smtClean="0"/>
              <a:t>and </a:t>
            </a:r>
            <a:r>
              <a:rPr lang="pl-PL" sz="2400" b="1" dirty="0" err="1"/>
              <a:t>terrain</a:t>
            </a:r>
            <a:r>
              <a:rPr lang="pl-PL" sz="2400" b="1" dirty="0"/>
              <a:t> </a:t>
            </a:r>
            <a:r>
              <a:rPr lang="pl-PL" sz="2400" b="1" dirty="0" err="1"/>
              <a:t>adaptation</a:t>
            </a:r>
            <a:r>
              <a:rPr lang="pl-PL" sz="2400" b="1" dirty="0"/>
              <a:t> </a:t>
            </a:r>
            <a:r>
              <a:rPr lang="pl-PL" sz="2400" b="1" dirty="0" smtClean="0"/>
              <a:t> </a:t>
            </a:r>
            <a:endParaRPr lang="pl-PL" sz="2400" dirty="0" smtClean="0"/>
          </a:p>
          <a:p>
            <a:r>
              <a:rPr lang="pl-PL" sz="2400" b="1" dirty="0" smtClean="0"/>
              <a:t>11 739 190,40 PLN  </a:t>
            </a:r>
            <a:r>
              <a:rPr lang="pl-PL" sz="2400" b="1" dirty="0" err="1" smtClean="0"/>
              <a:t>gross</a:t>
            </a:r>
            <a:endParaRPr lang="pl-PL" sz="2400" dirty="0" smtClean="0"/>
          </a:p>
          <a:p>
            <a:pPr algn="l" eaLnBrk="1" hangingPunct="1">
              <a:lnSpc>
                <a:spcPct val="90000"/>
              </a:lnSpc>
            </a:pPr>
            <a:endParaRPr lang="pl-PL" sz="1800" dirty="0" smtClean="0"/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547688" y="1479550"/>
            <a:ext cx="9515475" cy="49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 defTabSz="995363">
              <a:lnSpc>
                <a:spcPct val="80000"/>
              </a:lnSpc>
              <a:spcBef>
                <a:spcPct val="20000"/>
              </a:spcBef>
            </a:pPr>
            <a:r>
              <a:rPr lang="pl-PL" sz="1600" dirty="0" smtClean="0">
                <a:latin typeface="+mn-lt"/>
              </a:rPr>
              <a:t>Project c</a:t>
            </a:r>
            <a:r>
              <a:rPr lang="en-US" sz="1600" dirty="0" smtClean="0">
                <a:latin typeface="+mn-lt"/>
              </a:rPr>
              <a:t>o-funded </a:t>
            </a:r>
            <a:r>
              <a:rPr lang="en-US" sz="1600" dirty="0">
                <a:latin typeface="+mn-lt"/>
              </a:rPr>
              <a:t>by the European Union out of the Cohesion Fund as part of the Operational </a:t>
            </a:r>
            <a:r>
              <a:rPr lang="en-US" sz="1600" dirty="0" err="1">
                <a:latin typeface="+mn-lt"/>
              </a:rPr>
              <a:t>Programme</a:t>
            </a:r>
            <a:r>
              <a:rPr lang="en-US" sz="1600" dirty="0">
                <a:latin typeface="+mn-lt"/>
              </a:rPr>
              <a:t> Infrastructure and Environment.</a:t>
            </a:r>
            <a:endParaRPr lang="pl-PL" sz="1500" dirty="0">
              <a:latin typeface="+mn-lt"/>
            </a:endParaRPr>
          </a:p>
        </p:txBody>
      </p:sp>
      <p:pic>
        <p:nvPicPr>
          <p:cNvPr id="15365" name="Picture 10" descr="kolor_podstawow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0"/>
            <a:ext cx="3032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1" descr="UE+FS_L-k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287338"/>
            <a:ext cx="25257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2" descr="UMGKO-2004-zlo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0488" y="446088"/>
            <a:ext cx="593725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306513" y="7156450"/>
            <a:ext cx="9386887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569" tIns="49785" rIns="99569" bIns="49785">
            <a:spAutoFit/>
          </a:bodyPr>
          <a:lstStyle/>
          <a:p>
            <a:pPr defTabSz="995363">
              <a:defRPr/>
            </a:pPr>
            <a:endParaRPr lang="pl-PL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1026" name="Picture 2" descr="http://www.port.gdynia.pl/files/projekty_eu/dla_rozwoju_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9738"/>
            <a:ext cx="106934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zdrowie.gov.pl/uploads/pub/pages/page_193/pl_INFRASTRUCTURE_AND_ENVIRONME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6" y="0"/>
            <a:ext cx="3061884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37569" y="6526924"/>
            <a:ext cx="956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latin typeface="+mn-lt"/>
              </a:rPr>
              <a:t>CROSS SECTION  -  SEAWALL TYPE 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32" y="1623927"/>
            <a:ext cx="6380794" cy="476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 bwMode="auto">
          <a:xfrm>
            <a:off x="655857" y="9406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27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37569" y="6526924"/>
            <a:ext cx="956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 smtClean="0">
                <a:latin typeface="+mn-lt"/>
              </a:rPr>
              <a:t> FOOTPATHS AND VIEW POINTS CONSTRUCTION</a:t>
            </a:r>
            <a:endParaRPr lang="pl-PL" sz="1800" b="1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36" y="1673094"/>
            <a:ext cx="7041548" cy="477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655857" y="9406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97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555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04041" y="1797269"/>
            <a:ext cx="920202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C</a:t>
            </a:r>
            <a:r>
              <a:rPr lang="pl-PL" sz="1800" b="1" dirty="0" err="1" smtClean="0">
                <a:latin typeface="+mn-lt"/>
              </a:rPr>
              <a:t>oastal</a:t>
            </a:r>
            <a:r>
              <a:rPr lang="pl-PL" sz="1800" b="1" dirty="0" smtClean="0">
                <a:latin typeface="+mn-lt"/>
              </a:rPr>
              <a:t> </a:t>
            </a:r>
            <a:r>
              <a:rPr lang="pl-PL" sz="1800" b="1" dirty="0" err="1">
                <a:latin typeface="+mn-lt"/>
              </a:rPr>
              <a:t>revetment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>
                <a:latin typeface="+mn-lt"/>
              </a:rPr>
              <a:t>at</a:t>
            </a:r>
            <a:r>
              <a:rPr lang="pl-PL" sz="1800" b="1" dirty="0">
                <a:latin typeface="+mn-lt"/>
              </a:rPr>
              <a:t> the </a:t>
            </a:r>
            <a:r>
              <a:rPr lang="pl-PL" sz="1800" b="1" dirty="0" err="1">
                <a:latin typeface="+mn-lt"/>
              </a:rPr>
              <a:t>area</a:t>
            </a:r>
            <a:r>
              <a:rPr lang="pl-PL" sz="1800" b="1" dirty="0">
                <a:latin typeface="+mn-lt"/>
              </a:rPr>
              <a:t> of </a:t>
            </a:r>
            <a:r>
              <a:rPr lang="pl-PL" sz="1800" b="1" dirty="0" smtClean="0">
                <a:latin typeface="+mn-lt"/>
              </a:rPr>
              <a:t>Hel </a:t>
            </a:r>
            <a:r>
              <a:rPr lang="pl-PL" sz="1800" b="1" dirty="0" err="1" smtClean="0">
                <a:latin typeface="+mn-lt"/>
              </a:rPr>
              <a:t>headland</a:t>
            </a:r>
            <a:r>
              <a:rPr lang="pl-PL" sz="1800" dirty="0" smtClean="0">
                <a:latin typeface="+mn-lt"/>
              </a:rPr>
              <a:t> – </a:t>
            </a:r>
            <a:r>
              <a:rPr lang="pl-PL" sz="1800" dirty="0">
                <a:latin typeface="+mn-lt"/>
              </a:rPr>
              <a:t> </a:t>
            </a:r>
            <a:r>
              <a:rPr lang="pl-PL" sz="1800" b="1" i="1" dirty="0" err="1">
                <a:latin typeface="+mn-lt"/>
              </a:rPr>
              <a:t>Achievements</a:t>
            </a:r>
            <a:r>
              <a:rPr lang="pl-PL" sz="1800" b="1" i="1" dirty="0" smtClean="0">
                <a:latin typeface="+mn-lt"/>
              </a:rPr>
              <a:t>:</a:t>
            </a:r>
          </a:p>
          <a:p>
            <a:pPr>
              <a:lnSpc>
                <a:spcPct val="150000"/>
              </a:lnSpc>
            </a:pPr>
            <a:endParaRPr lang="pl-PL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+mn-lt"/>
              </a:rPr>
              <a:t>PROTECTION OF THE SEA  SHORE FROM THE ACTION OF WAVES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+mn-lt"/>
              </a:rPr>
              <a:t>REVITALIZATION OF THE COASTAL LINE AND ADJACENT AREA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CLEARING THE AREA FROM </a:t>
            </a:r>
            <a:r>
              <a:rPr lang="en-US" sz="1800" dirty="0" smtClean="0">
                <a:latin typeface="+mn-lt"/>
              </a:rPr>
              <a:t>EXPLOSIVES</a:t>
            </a:r>
            <a:endParaRPr lang="pl-PL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IMPROVING THE ENVIRONMENT </a:t>
            </a:r>
            <a:r>
              <a:rPr lang="pl-PL" sz="1800" dirty="0" smtClean="0">
                <a:latin typeface="+mn-lt"/>
              </a:rPr>
              <a:t>– CLEARING THE AREA FROM WASTE AND RUBBLE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RESTORATION OF TOURISM AND IMPROVING PEDESTRIAN </a:t>
            </a:r>
            <a:r>
              <a:rPr lang="en-US" sz="1800" dirty="0" smtClean="0">
                <a:latin typeface="+mn-lt"/>
              </a:rPr>
              <a:t>SAFETY</a:t>
            </a:r>
            <a:endParaRPr lang="pl-PL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IMPROVING THE </a:t>
            </a:r>
            <a:r>
              <a:rPr lang="en-US" sz="1800" dirty="0" smtClean="0">
                <a:latin typeface="+mn-lt"/>
              </a:rPr>
              <a:t>LANDSCAPE</a:t>
            </a:r>
            <a:r>
              <a:rPr lang="pl-PL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AND</a:t>
            </a:r>
            <a:r>
              <a:rPr lang="pl-PL" sz="1800" dirty="0" smtClean="0">
                <a:latin typeface="+mn-lt"/>
              </a:rPr>
              <a:t> DUNE </a:t>
            </a:r>
            <a:r>
              <a:rPr lang="en-US" sz="1800" dirty="0" smtClean="0">
                <a:latin typeface="+mn-lt"/>
              </a:rPr>
              <a:t>PROTECTION</a:t>
            </a:r>
            <a:r>
              <a:rPr lang="pl-PL" sz="1800" dirty="0" smtClean="0">
                <a:latin typeface="+mn-lt"/>
              </a:rPr>
              <a:t> BY CHANNELING THE PEDESTRIAN COMMUNICATION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+mn-lt"/>
              </a:rPr>
              <a:t>PROTECTION OF HISTORICAL MILITARY FACILITIES </a:t>
            </a:r>
            <a:r>
              <a:rPr lang="pl-PL" sz="1800" dirty="0">
                <a:latin typeface="+mn-lt"/>
              </a:rPr>
              <a:t>AGAINST ENVIRONMENTAL </a:t>
            </a:r>
            <a:r>
              <a:rPr lang="pl-PL" sz="1800" dirty="0" smtClean="0">
                <a:latin typeface="+mn-lt"/>
              </a:rPr>
              <a:t>DEGRADATION</a:t>
            </a:r>
          </a:p>
          <a:p>
            <a:endParaRPr lang="pl-PL" sz="18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>
              <a:latin typeface="+mn-lt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 bwMode="auto">
          <a:xfrm>
            <a:off x="655857" y="9406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83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5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04041" y="1797269"/>
            <a:ext cx="9202028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b="1" dirty="0">
                <a:latin typeface="+mn-lt"/>
              </a:rPr>
              <a:t>MAIN SCOPE OF WORKS PERFORMED DURING CONSTRUCTION </a:t>
            </a:r>
            <a:r>
              <a:rPr lang="pl-PL" sz="1800" b="1" dirty="0" smtClean="0">
                <a:latin typeface="+mn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err="1">
                <a:latin typeface="+mn-lt"/>
              </a:rPr>
              <a:t>Driving</a:t>
            </a:r>
            <a:r>
              <a:rPr lang="pl-PL" sz="1800" dirty="0">
                <a:latin typeface="+mn-lt"/>
              </a:rPr>
              <a:t> of </a:t>
            </a:r>
            <a:r>
              <a:rPr lang="pl-PL" sz="1800" dirty="0" err="1">
                <a:latin typeface="+mn-lt"/>
              </a:rPr>
              <a:t>sheet</a:t>
            </a:r>
            <a:r>
              <a:rPr lang="pl-PL" sz="1800" dirty="0">
                <a:latin typeface="+mn-lt"/>
              </a:rPr>
              <a:t> pile </a:t>
            </a:r>
            <a:r>
              <a:rPr lang="pl-PL" sz="1800" dirty="0" err="1">
                <a:latin typeface="+mn-lt"/>
              </a:rPr>
              <a:t>wall</a:t>
            </a:r>
            <a:r>
              <a:rPr lang="pl-PL" sz="1800" dirty="0">
                <a:latin typeface="+mn-lt"/>
              </a:rPr>
              <a:t> – </a:t>
            </a:r>
            <a:r>
              <a:rPr lang="pl-PL" sz="1800" dirty="0" err="1">
                <a:latin typeface="+mn-lt"/>
              </a:rPr>
              <a:t>total</a:t>
            </a:r>
            <a:r>
              <a:rPr lang="pl-PL" sz="1800" dirty="0">
                <a:latin typeface="+mn-lt"/>
              </a:rPr>
              <a:t> </a:t>
            </a:r>
            <a:r>
              <a:rPr lang="pl-PL" sz="1800" dirty="0" err="1">
                <a:latin typeface="+mn-lt"/>
              </a:rPr>
              <a:t>length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>
                <a:latin typeface="+mn-lt"/>
              </a:rPr>
              <a:t>– </a:t>
            </a:r>
            <a:r>
              <a:rPr lang="pl-PL" sz="1800" dirty="0" smtClean="0">
                <a:latin typeface="+mn-lt"/>
              </a:rPr>
              <a:t>381,6 m,</a:t>
            </a:r>
            <a:endParaRPr lang="pl-PL" sz="1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+mn-lt"/>
              </a:rPr>
              <a:t>Pile </a:t>
            </a:r>
            <a:r>
              <a:rPr lang="pl-PL" sz="1800" dirty="0" err="1" smtClean="0">
                <a:latin typeface="+mn-lt"/>
              </a:rPr>
              <a:t>Driving</a:t>
            </a:r>
            <a:r>
              <a:rPr lang="pl-PL" sz="1800" dirty="0" smtClean="0">
                <a:latin typeface="+mn-lt"/>
              </a:rPr>
              <a:t>, </a:t>
            </a:r>
            <a:r>
              <a:rPr lang="pl-PL" sz="1800" dirty="0" err="1" smtClean="0">
                <a:latin typeface="+mn-lt"/>
              </a:rPr>
              <a:t>lengths</a:t>
            </a:r>
            <a:r>
              <a:rPr lang="pl-PL" sz="1800" dirty="0" smtClean="0">
                <a:latin typeface="+mn-lt"/>
              </a:rPr>
              <a:t>- 2 - 6 m, for the </a:t>
            </a:r>
            <a:r>
              <a:rPr lang="pl-PL" sz="1800" dirty="0" err="1" smtClean="0">
                <a:latin typeface="+mn-lt"/>
              </a:rPr>
              <a:t>footpaths</a:t>
            </a:r>
            <a:r>
              <a:rPr lang="pl-PL" sz="1800" dirty="0" smtClean="0">
                <a:latin typeface="+mn-lt"/>
              </a:rPr>
              <a:t> – 600 </a:t>
            </a:r>
            <a:r>
              <a:rPr lang="pl-PL" sz="1800" dirty="0" err="1" smtClean="0">
                <a:latin typeface="+mn-lt"/>
              </a:rPr>
              <a:t>pcs</a:t>
            </a:r>
            <a:r>
              <a:rPr lang="pl-PL" sz="1800" dirty="0" smtClean="0">
                <a:latin typeface="+mn-lt"/>
              </a:rPr>
              <a:t>.,</a:t>
            </a:r>
            <a:endParaRPr lang="pl-PL" sz="1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err="1" smtClean="0">
                <a:latin typeface="+mn-lt"/>
              </a:rPr>
              <a:t>Concrete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beam</a:t>
            </a:r>
            <a:r>
              <a:rPr lang="pl-PL" sz="1800" dirty="0" smtClean="0">
                <a:latin typeface="+mn-lt"/>
              </a:rPr>
              <a:t> on the </a:t>
            </a:r>
            <a:r>
              <a:rPr lang="pl-PL" sz="1800" dirty="0" err="1" smtClean="0">
                <a:latin typeface="+mn-lt"/>
              </a:rPr>
              <a:t>sheetpile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wall</a:t>
            </a:r>
            <a:r>
              <a:rPr lang="pl-PL" sz="1800" dirty="0" smtClean="0">
                <a:latin typeface="+mn-lt"/>
              </a:rPr>
              <a:t> – </a:t>
            </a:r>
            <a:r>
              <a:rPr lang="pl-PL" sz="1800" dirty="0" err="1" smtClean="0">
                <a:latin typeface="+mn-lt"/>
              </a:rPr>
              <a:t>total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length</a:t>
            </a:r>
            <a:r>
              <a:rPr lang="pl-PL" sz="1800" dirty="0" smtClean="0">
                <a:latin typeface="+mn-lt"/>
              </a:rPr>
              <a:t> - 375 </a:t>
            </a:r>
            <a:r>
              <a:rPr lang="pl-PL" sz="1800" dirty="0" err="1" smtClean="0">
                <a:latin typeface="+mn-lt"/>
              </a:rPr>
              <a:t>mb</a:t>
            </a:r>
            <a:endParaRPr lang="pl-PL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+mn-lt"/>
              </a:rPr>
              <a:t>Rock </a:t>
            </a:r>
            <a:r>
              <a:rPr lang="pl-PL" sz="1800" dirty="0" err="1" smtClean="0">
                <a:latin typeface="+mn-lt"/>
              </a:rPr>
              <a:t>armour</a:t>
            </a:r>
            <a:r>
              <a:rPr lang="pl-PL" sz="1800" dirty="0" smtClean="0">
                <a:latin typeface="+mn-lt"/>
              </a:rPr>
              <a:t> / RIPRAP with </a:t>
            </a:r>
            <a:r>
              <a:rPr lang="pl-PL" sz="1800" dirty="0" err="1" smtClean="0">
                <a:latin typeface="+mn-lt"/>
              </a:rPr>
              <a:t>total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volume</a:t>
            </a:r>
            <a:r>
              <a:rPr lang="pl-PL" sz="1800" dirty="0" smtClean="0">
                <a:latin typeface="+mn-lt"/>
              </a:rPr>
              <a:t>- </a:t>
            </a:r>
            <a:r>
              <a:rPr lang="pl-PL" sz="1800" dirty="0" err="1" smtClean="0">
                <a:latin typeface="+mn-lt"/>
              </a:rPr>
              <a:t>about</a:t>
            </a:r>
            <a:r>
              <a:rPr lang="pl-PL" sz="1800" dirty="0" smtClean="0">
                <a:latin typeface="+mn-lt"/>
              </a:rPr>
              <a:t> 9000 m</a:t>
            </a:r>
            <a:r>
              <a:rPr lang="pl-PL" sz="1800" baseline="30000" dirty="0" smtClean="0">
                <a:latin typeface="+mn-lt"/>
              </a:rPr>
              <a:t>3</a:t>
            </a:r>
            <a:r>
              <a:rPr lang="pl-PL" sz="1800" dirty="0" smtClean="0">
                <a:latin typeface="+mn-lt"/>
              </a:rPr>
              <a:t>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+mn-lt"/>
              </a:rPr>
              <a:t>D</a:t>
            </a:r>
            <a:r>
              <a:rPr lang="en-US" sz="1800" dirty="0" err="1" smtClean="0">
                <a:latin typeface="+mn-lt"/>
              </a:rPr>
              <a:t>rainage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Filters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with total volume</a:t>
            </a:r>
            <a:r>
              <a:rPr lang="pl-PL" sz="1800" dirty="0" smtClean="0">
                <a:latin typeface="+mn-lt"/>
              </a:rPr>
              <a:t>– </a:t>
            </a:r>
            <a:r>
              <a:rPr lang="pl-PL" sz="1800" dirty="0" err="1" smtClean="0">
                <a:latin typeface="+mn-lt"/>
              </a:rPr>
              <a:t>about</a:t>
            </a:r>
            <a:r>
              <a:rPr lang="pl-PL" sz="1800" dirty="0" smtClean="0">
                <a:latin typeface="+mn-lt"/>
              </a:rPr>
              <a:t> 7500m</a:t>
            </a:r>
            <a:r>
              <a:rPr lang="pl-PL" sz="1800" baseline="30000" dirty="0" smtClean="0">
                <a:latin typeface="+mn-lt"/>
              </a:rPr>
              <a:t>3</a:t>
            </a:r>
            <a:r>
              <a:rPr lang="pl-PL" sz="1800" dirty="0" smtClean="0">
                <a:latin typeface="+mn-lt"/>
              </a:rPr>
              <a:t>,</a:t>
            </a:r>
            <a:endParaRPr lang="pl-PL" sz="18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+mn-lt"/>
              </a:rPr>
              <a:t>Gabion </a:t>
            </a:r>
            <a:r>
              <a:rPr lang="pl-PL" sz="1800" dirty="0" err="1" smtClean="0">
                <a:latin typeface="+mn-lt"/>
              </a:rPr>
              <a:t>costal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revetment</a:t>
            </a:r>
            <a:r>
              <a:rPr lang="pl-PL" sz="1800" dirty="0" smtClean="0">
                <a:latin typeface="+mn-lt"/>
              </a:rPr>
              <a:t> with </a:t>
            </a:r>
            <a:r>
              <a:rPr lang="pl-PL" sz="1800" dirty="0" err="1" smtClean="0">
                <a:latin typeface="+mn-lt"/>
              </a:rPr>
              <a:t>total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volume</a:t>
            </a:r>
            <a:r>
              <a:rPr lang="pl-PL" sz="1800" dirty="0" smtClean="0">
                <a:latin typeface="+mn-lt"/>
              </a:rPr>
              <a:t> ok. 2000 m</a:t>
            </a:r>
            <a:r>
              <a:rPr lang="pl-PL" sz="1800" baseline="30000" dirty="0" smtClean="0">
                <a:latin typeface="+mn-lt"/>
              </a:rPr>
              <a:t>3</a:t>
            </a:r>
            <a:endParaRPr lang="pl-PL" sz="1800" baseline="300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pl-PL" sz="1800" b="1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b="1" dirty="0" smtClean="0">
                <a:latin typeface="+mn-lt"/>
              </a:rPr>
              <a:t>THE </a:t>
            </a:r>
            <a:r>
              <a:rPr lang="en-US" sz="1800" b="1" dirty="0">
                <a:latin typeface="+mn-lt"/>
              </a:rPr>
              <a:t>BIGGEST PROBLEMS ENCOUNTERED DURING CONSTRUCTION:</a:t>
            </a:r>
            <a:endParaRPr lang="pl-PL" sz="1800" b="1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Very </a:t>
            </a:r>
            <a:r>
              <a:rPr lang="en-US" sz="1800" dirty="0">
                <a:latin typeface="+mn-lt"/>
              </a:rPr>
              <a:t>diverse and different state of the </a:t>
            </a:r>
            <a:r>
              <a:rPr lang="pl-PL" sz="1800" dirty="0" smtClean="0">
                <a:latin typeface="+mn-lt"/>
              </a:rPr>
              <a:t>S</a:t>
            </a:r>
            <a:r>
              <a:rPr lang="en-US" sz="1800" dirty="0" err="1" smtClean="0">
                <a:latin typeface="+mn-lt"/>
              </a:rPr>
              <a:t>ite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in relation to the assumptions </a:t>
            </a:r>
            <a:r>
              <a:rPr lang="en-US" sz="1800" dirty="0" smtClean="0">
                <a:latin typeface="+mn-lt"/>
              </a:rPr>
              <a:t>in</a:t>
            </a:r>
            <a:r>
              <a:rPr lang="pl-PL" sz="1800" dirty="0" smtClean="0">
                <a:latin typeface="+mn-lt"/>
              </a:rPr>
              <a:t> the design </a:t>
            </a:r>
            <a:r>
              <a:rPr lang="en-US" sz="1800" dirty="0" smtClean="0">
                <a:latin typeface="+mn-lt"/>
              </a:rPr>
              <a:t>due </a:t>
            </a:r>
            <a:r>
              <a:rPr lang="en-US" sz="1800" dirty="0">
                <a:latin typeface="+mn-lt"/>
              </a:rPr>
              <a:t>to the direct action of the marine environment</a:t>
            </a:r>
            <a:r>
              <a:rPr lang="en-US" sz="1800" dirty="0" smtClean="0">
                <a:latin typeface="+mn-lt"/>
              </a:rPr>
              <a:t>,</a:t>
            </a:r>
            <a:endParaRPr lang="pl-PL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The construction site throughout the execution was exposed to direct </a:t>
            </a:r>
            <a:r>
              <a:rPr lang="en-US" sz="1800" dirty="0" smtClean="0">
                <a:latin typeface="+mn-lt"/>
              </a:rPr>
              <a:t>wave</a:t>
            </a:r>
            <a:r>
              <a:rPr lang="pl-PL" sz="1800" dirty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action</a:t>
            </a:r>
            <a:endParaRPr lang="pl-PL" sz="1800" dirty="0" smtClean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During the tourist season big difficulties in transport and delivery of materials</a:t>
            </a:r>
            <a:endParaRPr lang="pl-PL" sz="18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 smtClean="0">
              <a:latin typeface="+mn-lt"/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 bwMode="auto">
          <a:xfrm>
            <a:off x="655857" y="9406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1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APRIL 2012</a:t>
            </a:r>
            <a:endParaRPr lang="pl-PL" dirty="0">
              <a:latin typeface="+mn-lt"/>
            </a:endParaRPr>
          </a:p>
        </p:txBody>
      </p:sp>
      <p:pic>
        <p:nvPicPr>
          <p:cNvPr id="8194" name="Picture 2" descr="E:\MARCIN\HYDROBUDOWA\KONTRAKTY BIEŻĄCE\235 HEL OPASKA\ZDJĘCIA_235\kwiecień_2012\IMG_3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8" y="2265714"/>
            <a:ext cx="5023484" cy="376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MARCIN\HYDROBUDOWA\KONTRAKTY BIEŻĄCE\235 HEL OPASKA\ZDJĘCIA_235\kwiecień_2012\IMG_3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90" y="2265714"/>
            <a:ext cx="5044965" cy="378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97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MAY 2012</a:t>
            </a:r>
            <a:endParaRPr lang="pl-PL" dirty="0">
              <a:latin typeface="+mn-lt"/>
            </a:endParaRPr>
          </a:p>
        </p:txBody>
      </p:sp>
      <p:pic>
        <p:nvPicPr>
          <p:cNvPr id="9218" name="Picture 2" descr="E:\MARCIN\HYDROBUDOWA\KONTRAKTY BIEŻĄCE\235 HEL OPASKA\ZDJĘCIA_235\maj _2012\DSC0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38" y="2177847"/>
            <a:ext cx="3815253" cy="50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MARCIN\HYDROBUDOWA\KONTRAKTY BIEŻĄCE\235 HEL OPASKA\ZDJĘCIA_235\maj _2012\IMG_3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2" y="2177847"/>
            <a:ext cx="5234152" cy="392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MARCIN\HYDROBUDOWA\KONTRAKTY BIEŻĄCE\235 HEL OPASKA\ZDJĘCIA_235\maj _2012\DSC0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48" y="4369291"/>
            <a:ext cx="3860746" cy="28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4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JUNE 2012</a:t>
            </a:r>
            <a:endParaRPr lang="pl-PL" dirty="0">
              <a:latin typeface="+mn-lt"/>
            </a:endParaRPr>
          </a:p>
        </p:txBody>
      </p:sp>
      <p:pic>
        <p:nvPicPr>
          <p:cNvPr id="10242" name="Picture 2" descr="E:\MARCIN\HYDROBUDOWA\KONTRAKTY BIEŻĄCE\235 HEL OPASKA\ZDJĘCIA_235\maj _2012\IMG_3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5" y="2139590"/>
            <a:ext cx="4892127" cy="36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MARCIN\HYDROBUDOWA\KONTRAKTY BIEŻĄCE\235 HEL OPASKA\ZDJĘCIA_235\czerwiec _2012\IMG_3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69" y="2139590"/>
            <a:ext cx="3692470" cy="49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MARCIN\HYDROBUDOWA\KONTRAKTY BIEŻĄCE\235 HEL OPASKA\ZDJĘCIA_235\czerwiec _2012\IMG_3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390" y="4074327"/>
            <a:ext cx="4225734" cy="316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03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JULY 2012</a:t>
            </a:r>
            <a:endParaRPr lang="pl-PL" dirty="0">
              <a:latin typeface="+mn-lt"/>
            </a:endParaRPr>
          </a:p>
        </p:txBody>
      </p:sp>
      <p:pic>
        <p:nvPicPr>
          <p:cNvPr id="11266" name="Picture 2" descr="E:\MARCIN\HYDROBUDOWA\KONTRAKTY BIEŻĄCE\235 HEL OPASKA\ZDJĘCIA_235\lipiec _2012\IMG_3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2" y="2203740"/>
            <a:ext cx="5123986" cy="384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MARCIN\HYDROBUDOWA\KONTRAKTY BIEŻĄCE\235 HEL OPASKA\ZDJĘCIA_235\lipiec _2012\IMG_3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01" y="2203738"/>
            <a:ext cx="3665819" cy="488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MARCIN\HYDROBUDOWA\KONTRAKTY BIEŻĄCE\235 HEL OPASKA\ZDJĘCIA_235\lipiec _2012\IMG_37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55" y="4125411"/>
            <a:ext cx="4335298" cy="325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52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AUGUST 2012</a:t>
            </a:r>
            <a:endParaRPr lang="pl-PL" dirty="0">
              <a:latin typeface="+mn-lt"/>
            </a:endParaRPr>
          </a:p>
        </p:txBody>
      </p:sp>
      <p:pic>
        <p:nvPicPr>
          <p:cNvPr id="12290" name="Picture 2" descr="E:\MARCIN\HYDROBUDOWA\KONTRAKTY BIEŻĄCE\235 HEL OPASKA\ZDJĘCIA_235\sierpień _2012\IMG_3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89" y="2166602"/>
            <a:ext cx="4804330" cy="36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MARCIN\HYDROBUDOWA\KONTRAKTY BIEŻĄCE\235 HEL OPASKA\ZDJĘCIA_235\sierpień _2012\DSC0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3" y="2166601"/>
            <a:ext cx="4804773" cy="360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MARCIN\HYDROBUDOWA\KONTRAKTY BIEŻĄCE\235 HEL OPASKA\ZDJĘCIA_235\sierpień _2012\DSC00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87" y="4184467"/>
            <a:ext cx="4228566" cy="317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21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SEPTEMBER 2012</a:t>
            </a:r>
            <a:endParaRPr lang="pl-PL" dirty="0">
              <a:latin typeface="+mn-lt"/>
            </a:endParaRPr>
          </a:p>
        </p:txBody>
      </p:sp>
      <p:pic>
        <p:nvPicPr>
          <p:cNvPr id="13314" name="Picture 2" descr="E:\MARCIN\HYDROBUDOWA\KONTRAKTY BIEŻĄCE\235 HEL OPASKA\ZDJĘCIA_235\sierpień _2012\IMG_3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90" y="1510063"/>
            <a:ext cx="5018962" cy="37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MARCIN\HYDROBUDOWA\KONTRAKTY BIEŻĄCE\235 HEL OPASKA\ZDJĘCIA_235\sierpień _2012\IMG_3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7" y="2140682"/>
            <a:ext cx="5018963" cy="37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WroblewskiMar03\Desktop\ZDJĘCIA HEL\HEL_CYPEL\transport_kamieni_na_cypel_helski-787_13m-f-kamie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2" y="4365913"/>
            <a:ext cx="4503394" cy="29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42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 smtClean="0"/>
              <a:t>Execution</a:t>
            </a:r>
            <a:r>
              <a:rPr lang="pl-PL" sz="2800" b="1" dirty="0" smtClean="0"/>
              <a:t> of </a:t>
            </a:r>
            <a:r>
              <a:rPr lang="pl-PL" sz="2800" b="1" dirty="0" err="1" smtClean="0"/>
              <a:t>costal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protection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at</a:t>
            </a:r>
            <a:r>
              <a:rPr lang="pl-PL" sz="2800" b="1" dirty="0" smtClean="0"/>
              <a:t> the </a:t>
            </a:r>
            <a:r>
              <a:rPr lang="pl-PL" sz="2800" b="1" dirty="0" err="1" smtClean="0"/>
              <a:t>area</a:t>
            </a:r>
            <a:r>
              <a:rPr lang="pl-PL" sz="2800" b="1" dirty="0" smtClean="0"/>
              <a:t> of Hel </a:t>
            </a:r>
            <a:r>
              <a:rPr lang="pl-PL" sz="2800" b="1" dirty="0" err="1" smtClean="0"/>
              <a:t>Headland</a:t>
            </a:r>
            <a:r>
              <a:rPr lang="pl-PL" sz="2800" b="1" dirty="0" smtClean="0"/>
              <a:t> with the </a:t>
            </a:r>
            <a:r>
              <a:rPr lang="pl-PL" sz="2800" b="1" dirty="0" err="1" smtClean="0"/>
              <a:t>associated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infrastructure</a:t>
            </a:r>
            <a:r>
              <a:rPr lang="pl-PL" sz="2800" b="1" dirty="0" smtClean="0"/>
              <a:t> </a:t>
            </a:r>
            <a:br>
              <a:rPr lang="pl-PL" sz="2800" b="1" dirty="0" smtClean="0"/>
            </a:br>
            <a:r>
              <a:rPr lang="pl-PL" sz="2800" b="1" dirty="0" smtClean="0"/>
              <a:t>and </a:t>
            </a:r>
            <a:r>
              <a:rPr lang="pl-PL" sz="2800" b="1" dirty="0" err="1" smtClean="0"/>
              <a:t>terrain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r>
              <a:rPr lang="pl-PL" sz="1800" b="1" dirty="0">
                <a:latin typeface="+mn-lt"/>
              </a:rPr>
              <a:t>INVESTMENT LOCATION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9732" y="3145932"/>
            <a:ext cx="7931095" cy="401161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2" y="2282494"/>
            <a:ext cx="4690186" cy="422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520189" y="2475186"/>
            <a:ext cx="51732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smtClean="0">
                <a:latin typeface="+mn-lt"/>
              </a:rPr>
              <a:t>HEL HEADLAND</a:t>
            </a:r>
            <a:r>
              <a:rPr lang="pl-PL" sz="1800" dirty="0" smtClean="0">
                <a:latin typeface="+mn-lt"/>
              </a:rPr>
              <a:t>– We </a:t>
            </a:r>
            <a:r>
              <a:rPr lang="pl-PL" sz="1800" dirty="0" err="1" smtClean="0">
                <a:latin typeface="+mn-lt"/>
              </a:rPr>
              <a:t>may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say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it</a:t>
            </a:r>
            <a:r>
              <a:rPr lang="pl-PL" sz="1800" dirty="0" smtClean="0">
                <a:latin typeface="+mn-lt"/>
              </a:rPr>
              <a:t> the end </a:t>
            </a:r>
            <a:r>
              <a:rPr lang="pl-PL" sz="1800" dirty="0" err="1" smtClean="0">
                <a:latin typeface="+mn-lt"/>
              </a:rPr>
              <a:t>or</a:t>
            </a:r>
            <a:r>
              <a:rPr lang="pl-PL" sz="1800" dirty="0" smtClean="0">
                <a:latin typeface="+mn-lt"/>
              </a:rPr>
              <a:t> the </a:t>
            </a:r>
            <a:r>
              <a:rPr lang="pl-PL" sz="1800" dirty="0" err="1" smtClean="0">
                <a:latin typeface="+mn-lt"/>
              </a:rPr>
              <a:t>beginning</a:t>
            </a:r>
            <a:r>
              <a:rPr lang="pl-PL" sz="1800" dirty="0" smtClean="0">
                <a:latin typeface="+mn-lt"/>
              </a:rPr>
              <a:t> of </a:t>
            </a:r>
            <a:r>
              <a:rPr lang="pl-PL" sz="1800" dirty="0">
                <a:latin typeface="+mn-lt"/>
              </a:rPr>
              <a:t>H</a:t>
            </a:r>
            <a:r>
              <a:rPr lang="pl-PL" sz="1800" dirty="0" smtClean="0">
                <a:latin typeface="+mn-lt"/>
              </a:rPr>
              <a:t>el </a:t>
            </a:r>
            <a:r>
              <a:rPr lang="pl-PL" sz="1800" dirty="0" err="1" smtClean="0">
                <a:latin typeface="+mn-lt"/>
              </a:rPr>
              <a:t>Peninsula</a:t>
            </a:r>
            <a:r>
              <a:rPr lang="pl-PL" sz="1800" dirty="0" smtClean="0">
                <a:latin typeface="+mn-lt"/>
              </a:rPr>
              <a:t> and Poland. </a:t>
            </a:r>
          </a:p>
          <a:p>
            <a:endParaRPr lang="pl-PL" sz="1800" dirty="0" smtClean="0">
              <a:latin typeface="+mn-lt"/>
            </a:endParaRPr>
          </a:p>
          <a:p>
            <a:r>
              <a:rPr lang="pl-PL" sz="1800" dirty="0" err="1" smtClean="0">
                <a:latin typeface="+mn-lt"/>
              </a:rPr>
              <a:t>Formation</a:t>
            </a:r>
            <a:r>
              <a:rPr lang="pl-PL" sz="1800" dirty="0" smtClean="0">
                <a:latin typeface="+mn-lt"/>
              </a:rPr>
              <a:t> of Hel </a:t>
            </a:r>
            <a:r>
              <a:rPr lang="pl-PL" sz="1800" dirty="0" err="1" smtClean="0">
                <a:latin typeface="+mn-lt"/>
              </a:rPr>
              <a:t>peninsula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is</a:t>
            </a:r>
            <a:r>
              <a:rPr lang="pl-PL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estimated </a:t>
            </a:r>
            <a:r>
              <a:rPr lang="en-US" sz="1800" dirty="0">
                <a:latin typeface="+mn-lt"/>
              </a:rPr>
              <a:t>at 5.5 </a:t>
            </a:r>
            <a:r>
              <a:rPr lang="en-US" sz="1800" dirty="0" smtClean="0">
                <a:latin typeface="+mn-lt"/>
              </a:rPr>
              <a:t>thousand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years</a:t>
            </a:r>
            <a:r>
              <a:rPr lang="pl-PL" sz="1800" dirty="0" smtClean="0">
                <a:latin typeface="+mn-lt"/>
              </a:rPr>
              <a:t> ago.</a:t>
            </a:r>
          </a:p>
          <a:p>
            <a:endParaRPr lang="pl-PL" sz="1800" dirty="0" smtClean="0">
              <a:latin typeface="+mn-lt"/>
            </a:endParaRPr>
          </a:p>
          <a:p>
            <a:r>
              <a:rPr lang="pl-PL" sz="1800" dirty="0" smtClean="0">
                <a:latin typeface="+mn-lt"/>
              </a:rPr>
              <a:t>It </a:t>
            </a:r>
            <a:r>
              <a:rPr lang="pl-PL" sz="1800" dirty="0" err="1" smtClean="0">
                <a:latin typeface="+mn-lt"/>
              </a:rPr>
              <a:t>is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an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uniqe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geomorphological </a:t>
            </a:r>
            <a:r>
              <a:rPr lang="pl-PL" sz="1800" dirty="0" smtClean="0">
                <a:latin typeface="+mn-lt"/>
              </a:rPr>
              <a:t>form b</a:t>
            </a:r>
            <a:r>
              <a:rPr lang="en-US" sz="1800" dirty="0" err="1" smtClean="0">
                <a:latin typeface="+mn-lt"/>
              </a:rPr>
              <a:t>uilt</a:t>
            </a:r>
            <a:r>
              <a:rPr lang="en-US" sz="1800" dirty="0" smtClean="0">
                <a:latin typeface="+mn-lt"/>
              </a:rPr>
              <a:t> only</a:t>
            </a:r>
            <a:r>
              <a:rPr lang="pl-PL" sz="1800" dirty="0" smtClean="0">
                <a:latin typeface="+mn-lt"/>
              </a:rPr>
              <a:t> from </a:t>
            </a:r>
            <a:r>
              <a:rPr lang="pl-PL" sz="1800" dirty="0" err="1" smtClean="0">
                <a:latin typeface="+mn-lt"/>
              </a:rPr>
              <a:t>sand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transmited</a:t>
            </a:r>
            <a:r>
              <a:rPr lang="pl-PL" sz="1800" dirty="0" smtClean="0">
                <a:latin typeface="+mn-lt"/>
              </a:rPr>
              <a:t> by the </a:t>
            </a:r>
            <a:r>
              <a:rPr lang="pl-PL" sz="1800" dirty="0" err="1" smtClean="0">
                <a:latin typeface="+mn-lt"/>
              </a:rPr>
              <a:t>costal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currents</a:t>
            </a:r>
            <a:endParaRPr lang="en-US" sz="1800" dirty="0">
              <a:latin typeface="+mn-lt"/>
            </a:endParaRPr>
          </a:p>
          <a:p>
            <a:endParaRPr lang="pl-PL" sz="1800" dirty="0" smtClean="0">
              <a:latin typeface="+mn-lt"/>
            </a:endParaRPr>
          </a:p>
          <a:p>
            <a:r>
              <a:rPr lang="pl-PL" sz="1800" dirty="0" smtClean="0">
                <a:latin typeface="+mn-lt"/>
              </a:rPr>
              <a:t>Hel </a:t>
            </a:r>
            <a:r>
              <a:rPr lang="pl-PL" sz="1800" dirty="0" err="1" smtClean="0">
                <a:latin typeface="+mn-lt"/>
              </a:rPr>
              <a:t>Headland</a:t>
            </a:r>
            <a:r>
              <a:rPr lang="en-US" sz="1800" dirty="0" smtClean="0">
                <a:latin typeface="+mn-lt"/>
              </a:rPr>
              <a:t> </a:t>
            </a:r>
            <a:r>
              <a:rPr lang="pl-PL" sz="1800" dirty="0" smtClean="0">
                <a:latin typeface="+mn-lt"/>
              </a:rPr>
              <a:t>with the Hel </a:t>
            </a:r>
            <a:r>
              <a:rPr lang="pl-PL" sz="1800" dirty="0" err="1" smtClean="0">
                <a:latin typeface="+mn-lt"/>
              </a:rPr>
              <a:t>city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is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presently</a:t>
            </a:r>
            <a:r>
              <a:rPr lang="pl-PL" sz="1800" dirty="0" smtClean="0">
                <a:latin typeface="+mn-lt"/>
              </a:rPr>
              <a:t> </a:t>
            </a:r>
          </a:p>
          <a:p>
            <a:r>
              <a:rPr lang="pl-PL" sz="1800" dirty="0" err="1" smtClean="0">
                <a:latin typeface="+mn-lt"/>
              </a:rPr>
              <a:t>an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important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fishing</a:t>
            </a:r>
            <a:r>
              <a:rPr lang="pl-PL" sz="1800" dirty="0" smtClean="0">
                <a:latin typeface="+mn-lt"/>
              </a:rPr>
              <a:t> and </a:t>
            </a:r>
            <a:r>
              <a:rPr lang="pl-PL" sz="1800" dirty="0" err="1" smtClean="0">
                <a:latin typeface="+mn-lt"/>
              </a:rPr>
              <a:t>Turism</a:t>
            </a:r>
            <a:r>
              <a:rPr lang="pl-PL" sz="1800" dirty="0" smtClean="0">
                <a:latin typeface="+mn-lt"/>
              </a:rPr>
              <a:t> </a:t>
            </a:r>
            <a:r>
              <a:rPr lang="pl-PL" sz="1800" dirty="0" err="1" smtClean="0">
                <a:latin typeface="+mn-lt"/>
              </a:rPr>
              <a:t>center</a:t>
            </a:r>
            <a:r>
              <a:rPr lang="pl-PL" sz="1800" dirty="0" smtClean="0">
                <a:latin typeface="+mn-lt"/>
              </a:rPr>
              <a:t>.</a:t>
            </a:r>
          </a:p>
          <a:p>
            <a:endParaRPr lang="pl-PL" sz="1800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In </a:t>
            </a:r>
            <a:r>
              <a:rPr lang="en-US" sz="1800" dirty="0">
                <a:latin typeface="+mn-lt"/>
              </a:rPr>
              <a:t>recent history has played an important</a:t>
            </a:r>
          </a:p>
          <a:p>
            <a:r>
              <a:rPr lang="en-US" sz="1800" dirty="0">
                <a:latin typeface="+mn-lt"/>
              </a:rPr>
              <a:t>Military role</a:t>
            </a:r>
            <a:r>
              <a:rPr lang="en-US" sz="1800" dirty="0" smtClean="0">
                <a:latin typeface="+mn-lt"/>
              </a:rPr>
              <a:t>.</a:t>
            </a:r>
            <a:endParaRPr lang="pl-PL" sz="1800" dirty="0">
              <a:latin typeface="+mn-lt"/>
            </a:endParaRPr>
          </a:p>
        </p:txBody>
      </p:sp>
      <p:sp>
        <p:nvSpPr>
          <p:cNvPr id="8" name="Elipsa 7"/>
          <p:cNvSpPr/>
          <p:nvPr/>
        </p:nvSpPr>
        <p:spPr bwMode="auto">
          <a:xfrm>
            <a:off x="4706007" y="6101807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Sun" pitchFamily="2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392" y="823474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77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OCTOBER 2012</a:t>
            </a:r>
            <a:endParaRPr lang="pl-PL" dirty="0">
              <a:latin typeface="+mn-lt"/>
            </a:endParaRPr>
          </a:p>
        </p:txBody>
      </p:sp>
      <p:pic>
        <p:nvPicPr>
          <p:cNvPr id="14338" name="Picture 2" descr="E:\MARCIN\HYDROBUDOWA\KONTRAKTY BIEŻĄCE\235 HEL OPASKA\ZDJĘCIA_235\październik _2012\IMG_1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1" y="2390391"/>
            <a:ext cx="4926796" cy="369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MARCIN\HYDROBUDOWA\KONTRAKTY BIEŻĄCE\235 HEL OPASKA\ZDJĘCIA_235\październik _2012\IMG_1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8" y="1513489"/>
            <a:ext cx="4663581" cy="34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MARCIN\HYDROBUDOWA\KONTRAKTY BIEŻĄCE\235 HEL OPASKA\ZDJĘCIA_235\październik _2012\IMG_4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37" y="3980630"/>
            <a:ext cx="4507897" cy="33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577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NOVEMBER 2012</a:t>
            </a:r>
            <a:endParaRPr lang="pl-PL" dirty="0">
              <a:latin typeface="+mn-lt"/>
            </a:endParaRPr>
          </a:p>
        </p:txBody>
      </p:sp>
      <p:pic>
        <p:nvPicPr>
          <p:cNvPr id="15362" name="Picture 2" descr="E:\MARCIN\HYDROBUDOWA\KONTRAKTY BIEŻĄCE\235 HEL OPASKA\ZDJĘCIA_235\listopad _2012\STJ_4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9388">
            <a:off x="5325383" y="2046031"/>
            <a:ext cx="4620589" cy="34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MARCIN\HYDROBUDOWA\KONTRAKTY BIEŻĄCE\235 HEL OPASKA\ZDJĘCIA_235\listopad _2012\IMG_16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1" y="2225515"/>
            <a:ext cx="5083571" cy="381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MARCIN\HYDROBUDOWA\KONTRAKTY BIEŻĄCE\235 HEL OPASKA\ZDJĘCIA_235\listopad _2012\IMG_1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90" y="3857738"/>
            <a:ext cx="4715271" cy="35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5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NOVEMBER 2012</a:t>
            </a:r>
            <a:endParaRPr lang="pl-PL" dirty="0">
              <a:latin typeface="+mn-lt"/>
            </a:endParaRPr>
          </a:p>
        </p:txBody>
      </p:sp>
      <p:pic>
        <p:nvPicPr>
          <p:cNvPr id="16386" name="Picture 2" descr="E:\MARCIN\HYDROBUDOWA\KONTRAKTY BIEŻĄCE\235 HEL OPASKA\ZDJĘCIA_235\listopad _2012\IMG_1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2" y="1993180"/>
            <a:ext cx="4552522" cy="34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MARCIN\HYDROBUDOWA\KONTRAKTY BIEŻĄCE\235 HEL OPASKA\ZDJĘCIA_235\listopad _2012\IMG_1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5" y="1808514"/>
            <a:ext cx="3820128" cy="50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MARCIN\HYDROBUDOWA\KONTRAKTY BIEŻĄCE\235 HEL OPASKA\ZDJĘCIA_235\listopad _2012\IMG_1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863" y="2695903"/>
            <a:ext cx="3161524" cy="421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43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DECEMBER 2012</a:t>
            </a:r>
            <a:endParaRPr lang="pl-PL" dirty="0">
              <a:latin typeface="+mn-lt"/>
            </a:endParaRPr>
          </a:p>
        </p:txBody>
      </p:sp>
      <p:pic>
        <p:nvPicPr>
          <p:cNvPr id="17410" name="Picture 2" descr="E:\MARCIN\HYDROBUDOWA\KONTRAKTY BIEŻĄCE\235 HEL OPASKA\ZDJĘCIA_235\grudzień _2012\IMG_1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91" y="1518471"/>
            <a:ext cx="5577928" cy="418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MARCIN\HYDROBUDOWA\KONTRAKTY BIEŻĄCE\235 HEL OPASKA\ZDJĘCIA_235\grudzień _2012\IMG_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104553"/>
            <a:ext cx="5077427" cy="38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MARCIN\HYDROBUDOWA\KONTRAKTY BIEŻĄCE\235 HEL OPASKA\ZDJĘCIA_235\grudzień _2012\IMG_17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57" y="3920576"/>
            <a:ext cx="4679128" cy="35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5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JANUARY 2013</a:t>
            </a:r>
            <a:endParaRPr lang="pl-PL" dirty="0">
              <a:latin typeface="+mn-lt"/>
            </a:endParaRPr>
          </a:p>
        </p:txBody>
      </p:sp>
      <p:pic>
        <p:nvPicPr>
          <p:cNvPr id="18434" name="Picture 2" descr="E:\MARCIN\HYDROBUDOWA\KONTRAKTY BIEŻĄCE\235 HEL OPASKA\ZDJĘCIA_235\luty_2013\IMG_4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7" y="2592269"/>
            <a:ext cx="4846369" cy="36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MARCIN\HYDROBUDOWA\KONTRAKTY BIEŻĄCE\235 HEL OPASKA\ZDJĘCIA_235\luty_2013\IMG_4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83" y="1513569"/>
            <a:ext cx="5534736" cy="415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E:\MARCIN\HYDROBUDOWA\KONTRAKTY BIEŻĄCE\235 HEL OPASKA\ZDJĘCIA_235\luty_2013\IMG_4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42" y="3712998"/>
            <a:ext cx="4855942" cy="36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39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FEBRUARY 2013</a:t>
            </a:r>
            <a:endParaRPr lang="pl-PL" dirty="0">
              <a:latin typeface="+mn-lt"/>
            </a:endParaRPr>
          </a:p>
        </p:txBody>
      </p:sp>
      <p:pic>
        <p:nvPicPr>
          <p:cNvPr id="19458" name="Picture 2" descr="E:\MARCIN\HYDROBUDOWA\KONTRAKTY BIEŻĄCE\235 HEL OPASKA\ZDJĘCIA_235\luty_2013\IMG_4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4" y="2239181"/>
            <a:ext cx="5565612" cy="41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MARCIN\HYDROBUDOWA\KONTRAKTY BIEŻĄCE\235 HEL OPASKA\ZDJĘCIA_235\luty_2013\IMG_4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28" y="1623848"/>
            <a:ext cx="5156144" cy="38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:\MARCIN\HYDROBUDOWA\KONTRAKTY BIEŻĄCE\235 HEL OPASKA\ZDJĘCIA_235\luty_2013\IMG_4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62" y="3729126"/>
            <a:ext cx="4698726" cy="35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286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MARCH 2013</a:t>
            </a:r>
            <a:endParaRPr lang="pl-PL" dirty="0">
              <a:latin typeface="+mn-lt"/>
            </a:endParaRPr>
          </a:p>
        </p:txBody>
      </p:sp>
      <p:pic>
        <p:nvPicPr>
          <p:cNvPr id="20484" name="Picture 4" descr="E:\MARCIN\HYDROBUDOWA\KONTRAKTY BIEŻĄCE\235 HEL OPASKA\ZDJĘCIA_235\marzec _2013\IMG_18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" y="2175420"/>
            <a:ext cx="5372331" cy="40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E:\MARCIN\HYDROBUDOWA\KONTRAKTY BIEŻĄCE\235 HEL OPASKA\ZDJĘCIA_235\marzec _2013\IMG_4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38" y="1623848"/>
            <a:ext cx="5643781" cy="423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E:\MARCIN\HYDROBUDOWA\KONTRAKTY BIEŻĄCE\235 HEL OPASKA\ZDJĘCIA_235\marzec _2013\IMG_42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109" y="4271832"/>
            <a:ext cx="4226919" cy="317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15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APRIL 2013</a:t>
            </a:r>
            <a:endParaRPr lang="pl-PL" dirty="0">
              <a:latin typeface="+mn-lt"/>
            </a:endParaRPr>
          </a:p>
        </p:txBody>
      </p:sp>
      <p:pic>
        <p:nvPicPr>
          <p:cNvPr id="21506" name="Picture 2" descr="E:\MARCIN\HYDROBUDOWA\KONTRAKTY BIEŻĄCE\235 HEL OPASKA\ZDJĘCIA_235\kwiecień _2013\IMG_44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6" y="2261194"/>
            <a:ext cx="5430072" cy="40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MARCIN\HYDROBUDOWA\KONTRAKTY BIEŻĄCE\235 HEL OPASKA\ZDJĘCIA_235\kwiecień _2013\IMG_43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38" y="1623848"/>
            <a:ext cx="5351408" cy="40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E:\MARCIN\HYDROBUDOWA\KONTRAKTY BIEŻĄCE\235 HEL OPASKA\ZDJĘCIA_235\kwiecień _2013\IMG_44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97" y="3699177"/>
            <a:ext cx="4830979" cy="362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2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MAY 2013</a:t>
            </a:r>
            <a:endParaRPr lang="pl-PL" dirty="0">
              <a:latin typeface="+mn-lt"/>
            </a:endParaRPr>
          </a:p>
        </p:txBody>
      </p:sp>
      <p:pic>
        <p:nvPicPr>
          <p:cNvPr id="22530" name="Picture 2" descr="E:\MARCIN\HYDROBUDOWA\KONTRAKTY BIEŻĄCE\235 HEL OPASKA\ZDJĘCIA_235\maj _2013\IMG_4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2" y="2201260"/>
            <a:ext cx="4296104" cy="322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MARCIN\HYDROBUDOWA\KONTRAKTY BIEŻĄCE\235 HEL OPASKA\ZDJĘCIA_235\maj _2013\IMG_44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66" y="1623848"/>
            <a:ext cx="5630205" cy="422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:\MARCIN\HYDROBUDOWA\KONTRAKTY BIEŻĄCE\235 HEL OPASKA\ZDJĘCIA_235\maj _2013\IMG_45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7" y="3593941"/>
            <a:ext cx="4857257" cy="364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40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34776" y="1643085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err="1">
                <a:latin typeface="+mn-lt"/>
              </a:rPr>
              <a:t>Realization</a:t>
            </a:r>
            <a:r>
              <a:rPr lang="pl-PL" sz="1800" b="1" dirty="0">
                <a:latin typeface="+mn-lt"/>
              </a:rPr>
              <a:t> </a:t>
            </a:r>
            <a:r>
              <a:rPr lang="pl-PL" sz="1800" b="1" dirty="0" err="1" smtClean="0">
                <a:latin typeface="+mn-lt"/>
              </a:rPr>
              <a:t>Photos</a:t>
            </a:r>
            <a:endParaRPr lang="pl-PL" sz="1800" b="1" dirty="0"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JUNE 2013</a:t>
            </a:r>
            <a:endParaRPr lang="pl-PL" dirty="0">
              <a:latin typeface="+mn-lt"/>
            </a:endParaRPr>
          </a:p>
        </p:txBody>
      </p:sp>
      <p:pic>
        <p:nvPicPr>
          <p:cNvPr id="23554" name="Picture 2" descr="E:\MARCIN\HYDROBUDOWA\KONTRAKTY BIEŻĄCE\235 HEL OPASKA\ZDJĘCIA_235\maj _2013\IMG_4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0" y="2340132"/>
            <a:ext cx="4047881" cy="30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9" y="1808514"/>
            <a:ext cx="4871321" cy="33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:\Users\WroblewskiMar03\Desktop\ZDJĘCIA HEL\HEL_CYPEL\img3121431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70" y="4236460"/>
            <a:ext cx="4713068" cy="314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C:\Users\WroblewskiMar03\Desktop\ZDJĘCIA HEL\HEL_CYPEL\imagesLNX85Z3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92" y="3352019"/>
            <a:ext cx="2635598" cy="404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WroblewskiMar03\Desktop\ZDJĘCIA HEL\HEL_CYPEL\ZDJĘCIA\maj _2013\IMG_44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58" y="3578992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25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9223" y="1560786"/>
            <a:ext cx="9623425" cy="561969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00" b="1" dirty="0"/>
              <a:t>THE MAIN INFORMATION ABOUT THE PROJECT </a:t>
            </a:r>
            <a:r>
              <a:rPr lang="pl-PL" sz="1600" b="1" dirty="0" smtClean="0"/>
              <a:t>:</a:t>
            </a:r>
            <a:endParaRPr lang="pl-PL" sz="1600" b="1" dirty="0"/>
          </a:p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/>
              <a:t>Client: </a:t>
            </a:r>
            <a:r>
              <a:rPr lang="pl-PL" sz="1600" dirty="0"/>
              <a:t> </a:t>
            </a:r>
            <a:r>
              <a:rPr lang="pl-PL" sz="1600" dirty="0" err="1"/>
              <a:t>Maritime</a:t>
            </a:r>
            <a:r>
              <a:rPr lang="pl-PL" sz="1600" dirty="0"/>
              <a:t> Office in </a:t>
            </a:r>
            <a:r>
              <a:rPr lang="pl-PL" sz="1600" dirty="0" smtClean="0"/>
              <a:t>Gdynia</a:t>
            </a:r>
          </a:p>
          <a:p>
            <a:pPr marL="0" indent="0">
              <a:spcBef>
                <a:spcPts val="0"/>
              </a:spcBef>
              <a:buNone/>
            </a:pPr>
            <a:endParaRPr lang="pl-PL" sz="1600" dirty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/>
              <a:t>Project Manager: </a:t>
            </a:r>
            <a:r>
              <a:rPr lang="en-US" sz="1600" dirty="0"/>
              <a:t>Head of the </a:t>
            </a:r>
            <a:r>
              <a:rPr lang="pl-PL" sz="1600" dirty="0" err="1" smtClean="0"/>
              <a:t>Costal</a:t>
            </a:r>
            <a:r>
              <a:rPr lang="pl-PL" sz="1600" dirty="0" smtClean="0"/>
              <a:t> </a:t>
            </a:r>
            <a:r>
              <a:rPr lang="pl-PL" sz="1600" dirty="0" err="1" smtClean="0"/>
              <a:t>Protection</a:t>
            </a:r>
            <a:r>
              <a:rPr lang="pl-PL" sz="1600" dirty="0" smtClean="0"/>
              <a:t> </a:t>
            </a:r>
            <a:r>
              <a:rPr lang="en-US" sz="1600" dirty="0" smtClean="0"/>
              <a:t>Department</a:t>
            </a:r>
            <a:r>
              <a:rPr lang="pl-PL" sz="1600" dirty="0" smtClean="0"/>
              <a:t>– Roman Kołodziejski</a:t>
            </a:r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 err="1" smtClean="0"/>
              <a:t>Contract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Engineer</a:t>
            </a:r>
            <a:r>
              <a:rPr lang="pl-PL" sz="1600" b="1" dirty="0" smtClean="0"/>
              <a:t>: </a:t>
            </a:r>
            <a:r>
              <a:rPr lang="pl-PL" sz="1600" dirty="0" smtClean="0"/>
              <a:t>Przedsiębiorstwo Usług Inwestycyjnych EKO-INWEST S.A.</a:t>
            </a:r>
          </a:p>
          <a:p>
            <a:pPr marL="0" indent="0">
              <a:spcBef>
                <a:spcPts val="0"/>
              </a:spcBef>
              <a:buNone/>
            </a:pPr>
            <a:endParaRPr lang="pl-PL" sz="1600" dirty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 err="1" smtClean="0"/>
              <a:t>Resident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Engineer</a:t>
            </a:r>
            <a:r>
              <a:rPr lang="pl-PL" sz="1600" b="1" dirty="0" smtClean="0"/>
              <a:t>: </a:t>
            </a:r>
            <a:r>
              <a:rPr lang="pl-PL" sz="1600" dirty="0" smtClean="0"/>
              <a:t>Tadeusz </a:t>
            </a:r>
            <a:r>
              <a:rPr lang="pl-PL" sz="1600" dirty="0" err="1" smtClean="0"/>
              <a:t>Heyda</a:t>
            </a:r>
            <a:endParaRPr lang="pl-PL" sz="1600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 smtClean="0"/>
              <a:t>Design Office:      REVETMENT CONSTRUCTION - </a:t>
            </a:r>
            <a:r>
              <a:rPr lang="pl-PL" sz="1600" dirty="0" smtClean="0"/>
              <a:t>Zespół </a:t>
            </a:r>
            <a:r>
              <a:rPr lang="pl-PL" sz="1600" dirty="0"/>
              <a:t>Rzeczoznawców Stowarzyszenia </a:t>
            </a:r>
            <a:endParaRPr lang="pl-PL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dirty="0"/>
              <a:t> </a:t>
            </a:r>
            <a:r>
              <a:rPr lang="pl-PL" sz="1600" dirty="0" smtClean="0"/>
              <a:t>                             Inżynierów </a:t>
            </a:r>
            <a:r>
              <a:rPr lang="pl-PL" sz="1600" dirty="0"/>
              <a:t>i Techników Wodnych i </a:t>
            </a:r>
            <a:r>
              <a:rPr lang="pl-PL" sz="1600" dirty="0" smtClean="0"/>
              <a:t>Melioracyjnych </a:t>
            </a:r>
            <a:r>
              <a:rPr lang="pl-PL" sz="1600" dirty="0"/>
              <a:t>– Terenowa Grupa </a:t>
            </a:r>
            <a:endParaRPr lang="pl-PL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dirty="0"/>
              <a:t> </a:t>
            </a:r>
            <a:r>
              <a:rPr lang="pl-PL" sz="1600" dirty="0" smtClean="0"/>
              <a:t>                             Rzeczoznawców </a:t>
            </a:r>
            <a:r>
              <a:rPr lang="pl-PL" sz="1600" dirty="0"/>
              <a:t>w Gdańsku.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	             </a:t>
            </a:r>
            <a:r>
              <a:rPr lang="pl-PL" sz="1600" b="1" dirty="0" smtClean="0"/>
              <a:t>FOOTBRIDGES </a:t>
            </a:r>
            <a:r>
              <a:rPr lang="pl-PL" sz="1600" b="1" dirty="0"/>
              <a:t>AND </a:t>
            </a:r>
            <a:r>
              <a:rPr lang="pl-PL" sz="1600" b="1" dirty="0" smtClean="0"/>
              <a:t>PATHWAYS - </a:t>
            </a:r>
            <a:r>
              <a:rPr lang="pl-PL" sz="1600" dirty="0" smtClean="0"/>
              <a:t>Biuro Architektoniczne – Andrzej Basiński   </a:t>
            </a:r>
            <a:endParaRPr lang="pl-PL" sz="1600" dirty="0"/>
          </a:p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 err="1" smtClean="0"/>
              <a:t>Contractual</a:t>
            </a:r>
            <a:r>
              <a:rPr lang="pl-PL" sz="1600" b="1" dirty="0" smtClean="0"/>
              <a:t> </a:t>
            </a:r>
            <a:r>
              <a:rPr lang="pl-PL" sz="1600" b="1" dirty="0"/>
              <a:t>System:</a:t>
            </a:r>
            <a:r>
              <a:rPr lang="pl-PL" sz="1600" dirty="0"/>
              <a:t> </a:t>
            </a:r>
            <a:r>
              <a:rPr lang="en-US" sz="1600" dirty="0"/>
              <a:t> Agreement with FIDIC conditions of contract</a:t>
            </a:r>
            <a:endParaRPr lang="pl-PL" sz="1600" dirty="0"/>
          </a:p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 err="1" smtClean="0"/>
              <a:t>Contractor</a:t>
            </a:r>
            <a:r>
              <a:rPr lang="pl-PL" sz="1600" b="1" dirty="0"/>
              <a:t>:</a:t>
            </a:r>
            <a:r>
              <a:rPr lang="pl-PL" sz="1600" dirty="0"/>
              <a:t> </a:t>
            </a:r>
            <a:r>
              <a:rPr lang="pl-PL" sz="1600" dirty="0" smtClean="0"/>
              <a:t> </a:t>
            </a:r>
            <a:r>
              <a:rPr lang="pl-PL" sz="1600" dirty="0"/>
              <a:t>HYDROBUDOWA GDAŃSK S.A. </a:t>
            </a:r>
          </a:p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 smtClean="0"/>
              <a:t>Construction </a:t>
            </a:r>
            <a:r>
              <a:rPr lang="pl-PL" sz="1600" b="1" dirty="0"/>
              <a:t>Site Manager: </a:t>
            </a:r>
            <a:r>
              <a:rPr lang="pl-PL" sz="1600" dirty="0"/>
              <a:t>Marcin Wróblewski</a:t>
            </a:r>
          </a:p>
          <a:p>
            <a:pPr marL="0" indent="0">
              <a:spcBef>
                <a:spcPts val="0"/>
              </a:spcBef>
              <a:buNone/>
            </a:pPr>
            <a:endParaRPr lang="pl-PL" sz="1600" dirty="0"/>
          </a:p>
          <a:p>
            <a:pPr marL="0" indent="0">
              <a:spcBef>
                <a:spcPts val="0"/>
              </a:spcBef>
              <a:buNone/>
            </a:pPr>
            <a:r>
              <a:rPr lang="pl-PL" sz="1600" b="1" dirty="0" err="1" smtClean="0"/>
              <a:t>Execution</a:t>
            </a:r>
            <a:r>
              <a:rPr lang="pl-PL" sz="1600" b="1" dirty="0" smtClean="0"/>
              <a:t>: </a:t>
            </a:r>
            <a:r>
              <a:rPr lang="pl-PL" sz="1600" dirty="0" smtClean="0"/>
              <a:t>March 2012 – </a:t>
            </a:r>
            <a:r>
              <a:rPr lang="pl-PL" sz="1600" dirty="0" err="1" smtClean="0"/>
              <a:t>June</a:t>
            </a:r>
            <a:r>
              <a:rPr lang="pl-PL" sz="1600" dirty="0" smtClean="0"/>
              <a:t> 2013</a:t>
            </a:r>
            <a:endParaRPr lang="pl-PL" sz="1600" dirty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392" y="823474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503457" y="7882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840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20262" y="1623848"/>
            <a:ext cx="978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 smtClean="0">
                <a:latin typeface="+mn-lt"/>
              </a:rPr>
              <a:t>FINISH</a:t>
            </a:r>
            <a:endParaRPr lang="pl-PL" sz="1800" b="1" dirty="0"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6745" y="6511159"/>
            <a:ext cx="269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JUNE 2013</a:t>
            </a:r>
            <a:endParaRPr lang="pl-PL" dirty="0">
              <a:latin typeface="+mn-lt"/>
            </a:endParaRPr>
          </a:p>
        </p:txBody>
      </p:sp>
      <p:pic>
        <p:nvPicPr>
          <p:cNvPr id="24578" name="Picture 2" descr="C:\Users\WroblewskiMar03\Desktop\ZDJĘCIA HEL\HEL_CYPEL\Cypel_po_4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7" y="2257722"/>
            <a:ext cx="6038686" cy="400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45" y="1808514"/>
            <a:ext cx="4480474" cy="350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94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4988" y="1466192"/>
            <a:ext cx="9623425" cy="3216167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/>
              <a:t> </a:t>
            </a:r>
            <a:r>
              <a:rPr lang="pl-PL" sz="1800" b="1" dirty="0" smtClean="0"/>
              <a:t>	</a:t>
            </a:r>
            <a:r>
              <a:rPr lang="pl-PL" sz="1800" b="1" dirty="0" err="1" smtClean="0"/>
              <a:t>Before</a:t>
            </a:r>
            <a:r>
              <a:rPr lang="pl-PL" sz="1800" b="1" dirty="0" smtClean="0"/>
              <a:t>						</a:t>
            </a:r>
            <a:r>
              <a:rPr lang="pl-PL" sz="1800" b="1" dirty="0" err="1" smtClean="0"/>
              <a:t>After</a:t>
            </a:r>
            <a:endParaRPr lang="pl-PL" sz="1800" b="1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088" y="788274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075515" y="5626401"/>
            <a:ext cx="8623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                 AUGUST 2010                                        OCTOBER 2012</a:t>
            </a:r>
            <a:endParaRPr lang="pl-PL" dirty="0">
              <a:latin typeface="+mn-lt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1075515" y="6329772"/>
            <a:ext cx="862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 smtClean="0">
                <a:latin typeface="+mn-lt"/>
              </a:rPr>
              <a:t>CONSTRUCTION OF COSTAL REVETMENT</a:t>
            </a:r>
            <a:endParaRPr lang="pl-PL" sz="1800" b="1" dirty="0">
              <a:latin typeface="+mn-lt"/>
            </a:endParaRPr>
          </a:p>
        </p:txBody>
      </p:sp>
      <p:pic>
        <p:nvPicPr>
          <p:cNvPr id="1026" name="Picture 2" descr="C:\Users\WroblewskiMar03\Desktop\ZDJĘCIA HEL\HEL_CYPEL\Cypel_po_4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39" y="2239682"/>
            <a:ext cx="5102031" cy="338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roblewskiMar03\Desktop\ZDJĘCIA HEL\HEL_CYPEL\Cypel_przed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" y="2239682"/>
            <a:ext cx="5080080" cy="338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Łącznik zakrzywiony 5"/>
          <p:cNvCxnSpPr/>
          <p:nvPr/>
        </p:nvCxnSpPr>
        <p:spPr bwMode="auto">
          <a:xfrm>
            <a:off x="4508938" y="3499945"/>
            <a:ext cx="4698124" cy="835572"/>
          </a:xfrm>
          <a:prstGeom prst="curvedConnector3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ytuł 1"/>
          <p:cNvSpPr txBox="1">
            <a:spLocks/>
          </p:cNvSpPr>
          <p:nvPr/>
        </p:nvSpPr>
        <p:spPr bwMode="auto">
          <a:xfrm>
            <a:off x="503457" y="7882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3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088" y="788274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075515" y="5626401"/>
            <a:ext cx="8623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                AUGUST 2010                                        OCTOBER 2012</a:t>
            </a:r>
            <a:endParaRPr lang="pl-PL" dirty="0">
              <a:latin typeface="+mn-lt"/>
            </a:endParaRPr>
          </a:p>
        </p:txBody>
      </p:sp>
      <p:pic>
        <p:nvPicPr>
          <p:cNvPr id="2050" name="Picture 2" descr="C:\Users\WroblewskiMar03\Desktop\ZDJĘCIA HEL\HEL_CYPEL\kladki_po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68" y="1997245"/>
            <a:ext cx="5290829" cy="354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roblewskiMar03\Desktop\ZDJĘCIA HEL\HEL_CYPEL\pict0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7" y="1997244"/>
            <a:ext cx="4722395" cy="354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917089" y="6511159"/>
            <a:ext cx="764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>
                <a:latin typeface="+mn-lt"/>
              </a:rPr>
              <a:t>ASSOCIATED INFRASTRUCTURE - FOOTBRIDGES </a:t>
            </a:r>
            <a:r>
              <a:rPr lang="pl-PL" sz="1800" b="1" dirty="0">
                <a:latin typeface="+mn-lt"/>
              </a:rPr>
              <a:t>AND PATHWAYS</a:t>
            </a:r>
            <a:endParaRPr lang="pl-PL" sz="1800" dirty="0">
              <a:latin typeface="+mn-lt"/>
            </a:endParaRPr>
          </a:p>
        </p:txBody>
      </p:sp>
      <p:cxnSp>
        <p:nvCxnSpPr>
          <p:cNvPr id="7" name="Łącznik zakrzywiony 6"/>
          <p:cNvCxnSpPr/>
          <p:nvPr/>
        </p:nvCxnSpPr>
        <p:spPr bwMode="auto">
          <a:xfrm rot="10800000" flipV="1">
            <a:off x="2364829" y="3294992"/>
            <a:ext cx="5060731" cy="1150883"/>
          </a:xfrm>
          <a:prstGeom prst="curvedConnector3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ytuł 1"/>
          <p:cNvSpPr txBox="1">
            <a:spLocks/>
          </p:cNvSpPr>
          <p:nvPr/>
        </p:nvSpPr>
        <p:spPr bwMode="auto">
          <a:xfrm>
            <a:off x="503457" y="7882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  <p:sp>
        <p:nvSpPr>
          <p:cNvPr id="16" name="Symbol zastępczy zawartości 2"/>
          <p:cNvSpPr>
            <a:spLocks noGrp="1"/>
          </p:cNvSpPr>
          <p:nvPr>
            <p:ph idx="1"/>
          </p:nvPr>
        </p:nvSpPr>
        <p:spPr>
          <a:xfrm>
            <a:off x="534988" y="1466192"/>
            <a:ext cx="9623425" cy="3216167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/>
              <a:t> </a:t>
            </a:r>
            <a:r>
              <a:rPr lang="pl-PL" sz="1800" b="1" dirty="0" smtClean="0"/>
              <a:t>	</a:t>
            </a:r>
            <a:r>
              <a:rPr lang="pl-PL" sz="1800" b="1" dirty="0" err="1" smtClean="0"/>
              <a:t>Before</a:t>
            </a:r>
            <a:r>
              <a:rPr lang="pl-PL" sz="1800" b="1" dirty="0" smtClean="0"/>
              <a:t>						</a:t>
            </a:r>
            <a:r>
              <a:rPr lang="pl-PL" sz="1800" b="1" dirty="0" err="1" smtClean="0"/>
              <a:t>After</a:t>
            </a:r>
            <a:endParaRPr lang="pl-PL" sz="1800" b="1" dirty="0"/>
          </a:p>
        </p:txBody>
      </p:sp>
      <p:sp>
        <p:nvSpPr>
          <p:cNvPr id="12" name="Tytuł 1"/>
          <p:cNvSpPr txBox="1">
            <a:spLocks/>
          </p:cNvSpPr>
          <p:nvPr/>
        </p:nvSpPr>
        <p:spPr bwMode="auto">
          <a:xfrm>
            <a:off x="655857" y="9406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1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5726" y="1518521"/>
            <a:ext cx="9623425" cy="3216167"/>
          </a:xfrm>
        </p:spPr>
        <p:txBody>
          <a:bodyPr/>
          <a:lstStyle/>
          <a:p>
            <a:pPr marL="0" indent="0">
              <a:buNone/>
            </a:pPr>
            <a:r>
              <a:rPr lang="pl-PL" sz="1800" b="1" dirty="0" smtClean="0"/>
              <a:t>                            </a:t>
            </a:r>
            <a:endParaRPr lang="pl-PL" sz="1800" b="1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/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169" y="780391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075515" y="4049849"/>
            <a:ext cx="8623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                 </a:t>
            </a:r>
            <a:endParaRPr lang="pl-PL" dirty="0"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841857" y="6794937"/>
            <a:ext cx="909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 smtClean="0">
                <a:solidFill>
                  <a:srgbClr val="FFC000"/>
                </a:solidFill>
                <a:latin typeface="+mn-lt"/>
              </a:rPr>
              <a:t>PLAN – SEA WALL</a:t>
            </a:r>
            <a:endParaRPr lang="pl-PL" sz="1800" b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0" y="1469196"/>
            <a:ext cx="9428438" cy="516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ytuł 1"/>
          <p:cNvSpPr txBox="1">
            <a:spLocks/>
          </p:cNvSpPr>
          <p:nvPr/>
        </p:nvSpPr>
        <p:spPr bwMode="auto">
          <a:xfrm>
            <a:off x="503457" y="7882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 bwMode="auto">
          <a:xfrm>
            <a:off x="655857" y="791279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673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028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94138" y="1570579"/>
            <a:ext cx="7792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latin typeface="+mn-lt"/>
              </a:rPr>
              <a:t>MAIN </a:t>
            </a:r>
            <a:r>
              <a:rPr lang="en-US" sz="1600" b="1" dirty="0" smtClean="0">
                <a:latin typeface="+mn-lt"/>
              </a:rPr>
              <a:t>INFRASTRUCTURE </a:t>
            </a:r>
            <a:r>
              <a:rPr lang="en-US" sz="1600" b="1" dirty="0">
                <a:latin typeface="+mn-lt"/>
              </a:rPr>
              <a:t>FACILITIES AND COMPONENTS </a:t>
            </a:r>
            <a:r>
              <a:rPr lang="pl-PL" sz="1600" b="1" dirty="0" smtClean="0">
                <a:latin typeface="+mn-lt"/>
              </a:rPr>
              <a:t>OF </a:t>
            </a:r>
            <a:r>
              <a:rPr lang="en-US" sz="1600" b="1" dirty="0" smtClean="0">
                <a:latin typeface="+mn-lt"/>
              </a:rPr>
              <a:t>THE PROJECT</a:t>
            </a:r>
            <a:r>
              <a:rPr lang="pl-PL" sz="1600" b="1" dirty="0" smtClean="0">
                <a:latin typeface="+mn-lt"/>
              </a:rPr>
              <a:t> :</a:t>
            </a:r>
            <a:endParaRPr lang="pl-PL" sz="1600" b="1" dirty="0"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51793" y="2175641"/>
            <a:ext cx="901312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+mn-lt"/>
              </a:rPr>
              <a:t>SEA WALL:</a:t>
            </a:r>
          </a:p>
          <a:p>
            <a:r>
              <a:rPr lang="pl-PL" sz="1600" b="1" dirty="0" smtClean="0">
                <a:latin typeface="+mn-lt"/>
              </a:rPr>
              <a:t>      - SECTION A TYPE -  65,4 m</a:t>
            </a:r>
          </a:p>
          <a:p>
            <a:r>
              <a:rPr lang="pl-PL" sz="1600" b="1" dirty="0" smtClean="0">
                <a:latin typeface="+mn-lt"/>
              </a:rPr>
              <a:t>      - SECTION B TYPE -  316,2 m</a:t>
            </a:r>
          </a:p>
          <a:p>
            <a:r>
              <a:rPr lang="pl-PL" sz="1600" b="1" dirty="0" smtClean="0">
                <a:latin typeface="+mn-lt"/>
              </a:rPr>
              <a:t>      - SECTION C TYPE </a:t>
            </a:r>
            <a:r>
              <a:rPr lang="pl-PL" sz="1600" b="1" smtClean="0">
                <a:latin typeface="+mn-lt"/>
              </a:rPr>
              <a:t>- </a:t>
            </a:r>
            <a:r>
              <a:rPr lang="pl-PL" sz="1600" b="1" smtClean="0">
                <a:latin typeface="+mn-lt"/>
              </a:rPr>
              <a:t>116,20 </a:t>
            </a:r>
            <a:r>
              <a:rPr lang="pl-PL" sz="1600" b="1" dirty="0" smtClean="0">
                <a:latin typeface="+mn-lt"/>
              </a:rPr>
              <a:t>m</a:t>
            </a:r>
          </a:p>
          <a:p>
            <a:endParaRPr lang="pl-PL" sz="16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+mn-lt"/>
              </a:rPr>
              <a:t>CONSTRUCTION OF GABION COSTAL REVETMENT - 304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+mn-lt"/>
              </a:rPr>
              <a:t>THROUGHFARE BETWEEN SEA WALL AND GABION REVETMENT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+mn-lt"/>
              </a:rPr>
              <a:t>FOOTBRIDGES AND TERRACES CONSTRUCTION, MADE OF RECYCLED MATERIALS, ON THE DUNES AREA - 702 m</a:t>
            </a:r>
          </a:p>
          <a:p>
            <a:endParaRPr lang="pl-PL" sz="16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+mn-lt"/>
              </a:rPr>
              <a:t>FOREST PATHWAYS REVITALIZATION-  480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+mn-lt"/>
              </a:rPr>
              <a:t>PATHWAYS ALONG THE REVETMENT – 450 m</a:t>
            </a:r>
          </a:p>
          <a:p>
            <a:endParaRPr lang="pl-PL" sz="1600" b="1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>
                <a:latin typeface="+mn-lt"/>
              </a:rPr>
              <a:t>REVITALIZATION OF ADJACENT AREAS WITH SAFETY BARRIERS</a:t>
            </a: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 bwMode="auto">
          <a:xfrm>
            <a:off x="655857" y="9406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8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37569" y="6526924"/>
            <a:ext cx="956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 smtClean="0">
                <a:latin typeface="+mn-lt"/>
              </a:rPr>
              <a:t>CROSS SECTION  -  SEAWALL TYPE A</a:t>
            </a:r>
            <a:endParaRPr lang="pl-PL" sz="1800" b="1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8" y="1682400"/>
            <a:ext cx="9916511" cy="43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 bwMode="auto">
          <a:xfrm>
            <a:off x="503457" y="7882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16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3457" y="1765738"/>
            <a:ext cx="9623425" cy="561969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pl-PL" sz="1600" b="1" dirty="0" smtClean="0"/>
          </a:p>
          <a:p>
            <a:pPr marL="0" indent="0">
              <a:spcBef>
                <a:spcPts val="0"/>
              </a:spcBef>
              <a:buNone/>
            </a:pPr>
            <a:endParaRPr lang="pl-PL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84" y="823473"/>
            <a:ext cx="5969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37569" y="6526924"/>
            <a:ext cx="956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latin typeface="+mn-lt"/>
              </a:rPr>
              <a:t>CROSS SECTION  -  SEAWALL TYPE B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48" y="1578248"/>
            <a:ext cx="6395161" cy="473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03457" y="788275"/>
            <a:ext cx="10189943" cy="677917"/>
          </a:xfrm>
        </p:spPr>
        <p:txBody>
          <a:bodyPr/>
          <a:lstStyle/>
          <a:p>
            <a:pPr algn="l"/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800" b="1" dirty="0" smtClean="0"/>
              <a:t>                                </a:t>
            </a:r>
            <a:r>
              <a:rPr lang="pl-PL" dirty="0"/>
              <a:t> </a:t>
            </a:r>
            <a:endParaRPr lang="pl-PL" sz="1800" b="1" dirty="0">
              <a:latin typeface="+mn-lt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655857" y="940675"/>
            <a:ext cx="10189943" cy="67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>
            <a:lvl1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2pPr>
            <a:lvl3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3pPr>
            <a:lvl4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4pPr>
            <a:lvl5pPr algn="ctr" defTabSz="995363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5pPr>
            <a:lvl6pPr marL="4572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6pPr>
            <a:lvl7pPr marL="9144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7pPr>
            <a:lvl8pPr marL="13716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8pPr>
            <a:lvl9pPr marL="1828800" algn="ctr" defTabSz="99536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2800" b="1" dirty="0" err="1"/>
              <a:t>Execution</a:t>
            </a:r>
            <a:r>
              <a:rPr lang="pl-PL" sz="2800" b="1" dirty="0"/>
              <a:t> of </a:t>
            </a:r>
            <a:r>
              <a:rPr lang="pl-PL" sz="2800" b="1" dirty="0" err="1"/>
              <a:t>costal</a:t>
            </a:r>
            <a:r>
              <a:rPr lang="pl-PL" sz="2800" b="1" dirty="0"/>
              <a:t> </a:t>
            </a:r>
            <a:r>
              <a:rPr lang="pl-PL" sz="2800" b="1" dirty="0" err="1"/>
              <a:t>protection</a:t>
            </a:r>
            <a:r>
              <a:rPr lang="pl-PL" sz="2800" b="1" dirty="0"/>
              <a:t> </a:t>
            </a:r>
            <a:r>
              <a:rPr lang="pl-PL" sz="2800" b="1" dirty="0" err="1"/>
              <a:t>at</a:t>
            </a:r>
            <a:r>
              <a:rPr lang="pl-PL" sz="2800" b="1" dirty="0"/>
              <a:t> the </a:t>
            </a:r>
            <a:r>
              <a:rPr lang="pl-PL" sz="2800" b="1" dirty="0" err="1"/>
              <a:t>area</a:t>
            </a:r>
            <a:r>
              <a:rPr lang="pl-PL" sz="2800" b="1" dirty="0"/>
              <a:t> of Hel </a:t>
            </a:r>
            <a:r>
              <a:rPr lang="pl-PL" sz="2800" b="1" dirty="0" err="1"/>
              <a:t>Headland</a:t>
            </a:r>
            <a:r>
              <a:rPr lang="pl-PL" sz="2800" b="1" dirty="0"/>
              <a:t> with the </a:t>
            </a:r>
            <a:r>
              <a:rPr lang="pl-PL" sz="2800" b="1" dirty="0" err="1"/>
              <a:t>associated</a:t>
            </a:r>
            <a:r>
              <a:rPr lang="pl-PL" sz="2800" b="1" dirty="0"/>
              <a:t> </a:t>
            </a:r>
            <a:r>
              <a:rPr lang="pl-PL" sz="2800" b="1" dirty="0" err="1"/>
              <a:t>infrastructure</a:t>
            </a:r>
            <a:r>
              <a:rPr lang="pl-PL" sz="2800" b="1" dirty="0"/>
              <a:t> </a:t>
            </a:r>
            <a:br>
              <a:rPr lang="pl-PL" sz="2800" b="1" dirty="0"/>
            </a:br>
            <a:r>
              <a:rPr lang="pl-PL" sz="2800" b="1" dirty="0"/>
              <a:t>and </a:t>
            </a:r>
            <a:r>
              <a:rPr lang="pl-PL" sz="2800" b="1" dirty="0" err="1"/>
              <a:t>terrain</a:t>
            </a:r>
            <a:r>
              <a:rPr lang="pl-PL" sz="2800" b="1" dirty="0"/>
              <a:t> </a:t>
            </a:r>
            <a:r>
              <a:rPr lang="pl-PL" sz="2800" b="1" dirty="0" err="1"/>
              <a:t>adaptation</a:t>
            </a:r>
            <a:r>
              <a:rPr lang="pl-PL" sz="2800" b="1" kern="0" dirty="0" smtClean="0"/>
              <a:t/>
            </a:r>
            <a:br>
              <a:rPr lang="pl-PL" sz="2800" b="1" kern="0" dirty="0" smtClean="0"/>
            </a:br>
            <a:r>
              <a:rPr lang="pl-PL" sz="2800" b="1" kern="0" dirty="0" smtClean="0"/>
              <a:t>                                </a:t>
            </a:r>
            <a:r>
              <a:rPr lang="pl-PL" kern="0" dirty="0" smtClean="0"/>
              <a:t> </a:t>
            </a:r>
            <a:endParaRPr lang="pl-PL" sz="18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imSun" pitchFamily="2" charset="-122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976</Words>
  <Application>Microsoft Office PowerPoint</Application>
  <PresentationFormat>Custom</PresentationFormat>
  <Paragraphs>161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SimSun</vt:lpstr>
      <vt:lpstr>Arial</vt:lpstr>
      <vt:lpstr>Projekt domyślny</vt:lpstr>
      <vt:lpstr>PowerPoint Presentation</vt:lpstr>
      <vt:lpstr>Execution of costal protection at the area of Hel Headland with the associated infrastructure  and terrain adaptation                                  INVESTMENT LOCATION</vt:lpstr>
      <vt:lpstr>PowerPoint Presentation</vt:lpstr>
      <vt:lpstr> </vt:lpstr>
      <vt:lpstr> </vt:lpstr>
      <vt:lpstr> </vt:lpstr>
      <vt:lpstr>                                  </vt:lpstr>
      <vt:lpstr>PowerPoint Presentation</vt:lpstr>
      <vt:lpstr>                                  </vt:lpstr>
      <vt:lpstr>                                  </vt:lpstr>
      <vt:lpstr>                                  </vt:lpstr>
      <vt:lpstr>                                  </vt:lpstr>
      <vt:lpstr>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  <vt:lpstr>Execution of costal protection at the area of Hel Headland with the associated infrastructure  and terrain adaptation                                  </vt:lpstr>
    </vt:vector>
  </TitlesOfParts>
  <Company>Urząd Morski w Gdyni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arodzen</dc:creator>
  <cp:lastModifiedBy>Visitor</cp:lastModifiedBy>
  <cp:revision>236</cp:revision>
  <dcterms:created xsi:type="dcterms:W3CDTF">2010-07-19T05:52:27Z</dcterms:created>
  <dcterms:modified xsi:type="dcterms:W3CDTF">2015-09-28T06:51:58Z</dcterms:modified>
</cp:coreProperties>
</file>