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310" r:id="rId6"/>
    <p:sldId id="305" r:id="rId7"/>
    <p:sldId id="296" r:id="rId8"/>
    <p:sldId id="304" r:id="rId9"/>
    <p:sldId id="303" r:id="rId10"/>
    <p:sldId id="302" r:id="rId11"/>
    <p:sldId id="301" r:id="rId12"/>
    <p:sldId id="300" r:id="rId13"/>
    <p:sldId id="299" r:id="rId14"/>
    <p:sldId id="298" r:id="rId15"/>
    <p:sldId id="306" r:id="rId16"/>
    <p:sldId id="309" r:id="rId17"/>
    <p:sldId id="308" r:id="rId18"/>
    <p:sldId id="307" r:id="rId19"/>
    <p:sldId id="311"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2" userDrawn="1">
          <p15:clr>
            <a:srgbClr val="A4A3A4"/>
          </p15:clr>
        </p15:guide>
        <p15:guide id="2" pos="3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s, Wendy" initials="BW" lastIdx="6" clrIdx="0">
    <p:extLst>
      <p:ext uri="{19B8F6BF-5375-455C-9EA6-DF929625EA0E}">
        <p15:presenceInfo xmlns:p15="http://schemas.microsoft.com/office/powerpoint/2012/main" userId="S-1-5-21-5500852-3169274997-3744214685-59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58318" autoAdjust="0"/>
  </p:normalViewPr>
  <p:slideViewPr>
    <p:cSldViewPr>
      <p:cViewPr varScale="1">
        <p:scale>
          <a:sx n="40" d="100"/>
          <a:sy n="40" d="100"/>
        </p:scale>
        <p:origin x="1818" y="42"/>
      </p:cViewPr>
      <p:guideLst>
        <p:guide orient="horz" pos="572"/>
        <p:guide pos="39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79F43-F9C1-41A0-BB99-259A415946DD}" type="datetimeFigureOut">
              <a:rPr lang="en-GB" smtClean="0"/>
              <a:t>26/09/2019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B0EF4-E72F-4E11-BE60-5869ABE7CD6B}" type="slidenum">
              <a:rPr lang="en-GB" smtClean="0"/>
              <a:t>‹#›</a:t>
            </a:fld>
            <a:endParaRPr lang="en-GB"/>
          </a:p>
        </p:txBody>
      </p:sp>
    </p:spTree>
    <p:extLst>
      <p:ext uri="{BB962C8B-B14F-4D97-AF65-F5344CB8AC3E}">
        <p14:creationId xmlns:p14="http://schemas.microsoft.com/office/powerpoint/2010/main" val="335883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FCERMstrategy@environment-agency.gov.u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slide pack has been designed to help you run a session with colleagues / your networks about the draft FCERM strategy and the questions being asked within the consultation document. </a:t>
            </a:r>
          </a:p>
          <a:p>
            <a:endParaRPr lang="en-GB" baseline="0" dirty="0" smtClean="0"/>
          </a:p>
          <a:p>
            <a:r>
              <a:rPr lang="en-GB" baseline="0" dirty="0" smtClean="0"/>
              <a:t>Depending on how long you have and where you want to focus your discussion, please feel free to delete any slides that you don’t need to use. </a:t>
            </a:r>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895304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key messages on this theme are: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would like to work with risk management authorities and other partners to explore and develop the concept of standards for flood and coastal resilience, and will consider the pros and cons of all options. This will feed into the government’s flood policy statement in 2019. </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Flooding and coastal change is not static but constantly changing. It requires an iterative and dynamic approach for places that can be reviewed over time in response to changing risks. Looking out to 2100, we will need to help places plan and adapt to flooding and coastal change across a range of climate futures.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People in every place need to be able to identify the decisions for managing flooding and coastal change that need to be taken now and those which can be made in the future. This will mean government, the Environment Agency and risk management authorities need to be agile to the latest climate science, growth projections, investment opportunities </a:t>
            </a:r>
          </a:p>
          <a:p>
            <a:pPr lvl="0"/>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not possible to separate the management of our natural environment from the way we manage and reduce risk of flooding and coastal change. Our natural environment goes through periods of both flood and drought – so we should be looking at adaptive approaches that support them both for the benefit of people and wildlife. </a:t>
            </a:r>
          </a:p>
          <a:p>
            <a:pPr lvl="0"/>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draft strategy encourages all those involved in managing water – from risk management authorities, water companies, farmers and landowners – to embrace and embed adaptive approaches to enhance the resilience of our environment to future flooding and drought. </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10</a:t>
            </a:fld>
            <a:endParaRPr lang="en-GB"/>
          </a:p>
        </p:txBody>
      </p:sp>
    </p:spTree>
    <p:extLst>
      <p:ext uri="{BB962C8B-B14F-4D97-AF65-F5344CB8AC3E}">
        <p14:creationId xmlns:p14="http://schemas.microsoft.com/office/powerpoint/2010/main" val="3671245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key messages on this theme are: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Our draft strategy sets out a long-term ambition for ourselves and risk management authorities to ensure infrastructure is resilient to flooding and coastal change, working with others as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the population grows, we are likely to see the number of properties built on the flood plain almost double over the next 50 years. We must ensure that all new development is resilient to flooding and protects and enhances the environment</a:t>
            </a:r>
            <a:r>
              <a:rPr lang="en-GB"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making sure that we have the right property and businesses in the right locations, i.e. the decisions we make now will be sustainable in the future.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other risk management authorities have a key role to play in engaging and advising developers and planners to get the right kind of sustainable growth in the right places.</a:t>
            </a:r>
          </a:p>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draft strategy identifies further ways in which flood and coastal investments can better contribute to local economic regeneration and sustainable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will work with government, insurers and financial institutions to review the legal, policy and behavioural changes needed to 'build back better and in better places' and improve the resilience of homes and businesses.</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some cases, the scale of flooding or coastal change may be so significant the concept of ‘build back better’ may not be appropriate, as recovery back to the same place is not the best long term solution in the decades to come. For example, coastal authorities can identify through coastal change management areas where to build back better and in better places. Over a period of time, it may be better to support communities to relocate out of harm’s way.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11</a:t>
            </a:fld>
            <a:endParaRPr lang="en-GB"/>
          </a:p>
        </p:txBody>
      </p:sp>
    </p:spTree>
    <p:extLst>
      <p:ext uri="{BB962C8B-B14F-4D97-AF65-F5344CB8AC3E}">
        <p14:creationId xmlns:p14="http://schemas.microsoft.com/office/powerpoint/2010/main" val="216939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key messages on this theme are: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 need to build a nation of climate champions who understand their risk, are responsible for it and know how to act on it.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 need to inspire people to take action before flooding or coastal change happens. We will do this by educating young people about the risks through the school curriculum and by helping people to understand what action to take and which services they can expect from public bodies.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 already have a world class flood forecasting service. It provides people, businesses and the emergency services with information to help them prepare for a flood. 1.4 million properties are signed up to our free flood warnings. We will continue to develop accessible digital tools to better communicate flooding and increase awareness of the risks people face.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Our draft strategy aims to continue to</a:t>
            </a:r>
            <a:r>
              <a:rPr lang="en-GB" sz="1200" b="1"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better join up the organisations involved in providing incident response and recovery to provide a consistent and coordinated service.</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 want to ensure that people have the knowledge to deal with the increased risks they are likely to face, in doing this we believe they will be able to take responsibility to help manage their own risks. </a:t>
            </a:r>
          </a:p>
          <a:p>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We want our nation to be recognised as a world leader in managing flooding and coastal change. We will actively develop the skills and talent we need to create resilient places.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CB0EF4-E72F-4E11-BE60-5869ABE7CD6B}" type="slidenum">
              <a:rPr lang="en-GB" smtClean="0"/>
              <a:t>12</a:t>
            </a:fld>
            <a:endParaRPr lang="en-GB"/>
          </a:p>
        </p:txBody>
      </p:sp>
    </p:spTree>
    <p:extLst>
      <p:ext uri="{BB962C8B-B14F-4D97-AF65-F5344CB8AC3E}">
        <p14:creationId xmlns:p14="http://schemas.microsoft.com/office/powerpoint/2010/main" val="67882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slide contains the link to the online consultation.</a:t>
            </a:r>
          </a:p>
          <a:p>
            <a:endParaRPr lang="en-GB" b="1" dirty="0" smtClean="0"/>
          </a:p>
          <a:p>
            <a:r>
              <a:rPr lang="en-GB" dirty="0" smtClean="0"/>
              <a:t>Please encourage people to respond to us using the online consultation tool</a:t>
            </a:r>
            <a:r>
              <a:rPr lang="en-GB" baseline="0" dirty="0" smtClean="0"/>
              <a:t> at the link on this slide.</a:t>
            </a:r>
          </a:p>
          <a:p>
            <a:endParaRPr lang="en-GB" dirty="0" smtClean="0"/>
          </a:p>
          <a:p>
            <a:r>
              <a:rPr lang="en-GB" dirty="0" smtClean="0"/>
              <a:t>Other options for responding are:</a:t>
            </a:r>
          </a:p>
          <a:p>
            <a:endParaRPr lang="en-GB" dirty="0" smtClean="0"/>
          </a:p>
          <a:p>
            <a:r>
              <a:rPr lang="en-GB" dirty="0" smtClean="0"/>
              <a:t>Emailing, or posting a hard copy of, your responses, using the downloadable</a:t>
            </a:r>
            <a:r>
              <a:rPr lang="en-GB" baseline="0" dirty="0" smtClean="0"/>
              <a:t> response form (also found on the same web link). These response options are set out in more detail in the consultation document.</a:t>
            </a:r>
          </a:p>
          <a:p>
            <a:endParaRPr lang="en-GB" dirty="0" smtClean="0"/>
          </a:p>
          <a:p>
            <a:r>
              <a:rPr lang="en-GB" dirty="0" smtClean="0"/>
              <a:t>If you are planning to run a session or workshop to collectively respond to the consultation you may want to gather comments and opinion from your group and then formally submit your response on line after the discussion.  The downloadable response form would provide a good template for you to gather in responses.</a:t>
            </a:r>
          </a:p>
          <a:p>
            <a:endParaRPr lang="en-GB" dirty="0" smtClean="0"/>
          </a:p>
          <a:p>
            <a:r>
              <a:rPr lang="en-GB" dirty="0" smtClean="0"/>
              <a:t>Responses can be submitted</a:t>
            </a:r>
            <a:r>
              <a:rPr lang="en-GB" baseline="0" dirty="0" smtClean="0"/>
              <a:t> on line from an individual or on behalf of a group or sector.</a:t>
            </a:r>
          </a:p>
          <a:p>
            <a:endParaRPr lang="en-GB" baseline="0" dirty="0" smtClean="0"/>
          </a:p>
          <a:p>
            <a:r>
              <a:rPr lang="en-GB" baseline="0" dirty="0" smtClean="0"/>
              <a:t>Please remind people to respond by 4</a:t>
            </a:r>
            <a:r>
              <a:rPr lang="en-GB" baseline="30000" dirty="0" smtClean="0"/>
              <a:t>th</a:t>
            </a:r>
            <a:r>
              <a:rPr lang="en-GB" baseline="0" dirty="0" smtClean="0"/>
              <a:t> July, or earlier if they can.</a:t>
            </a:r>
            <a:endParaRPr lang="en-GB" dirty="0" smtClean="0"/>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13</a:t>
            </a:fld>
            <a:endParaRPr lang="en-GB"/>
          </a:p>
        </p:txBody>
      </p:sp>
    </p:spTree>
    <p:extLst>
      <p:ext uri="{BB962C8B-B14F-4D97-AF65-F5344CB8AC3E}">
        <p14:creationId xmlns:p14="http://schemas.microsoft.com/office/powerpoint/2010/main" val="3147265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0" baseline="0" dirty="0" smtClean="0"/>
              <a:t>The Environment Agency will review the consultation responses and revise the document over the summer of 2019</a:t>
            </a:r>
          </a:p>
          <a:p>
            <a:pPr marL="0" indent="0">
              <a:buFontTx/>
              <a:buNone/>
            </a:pPr>
            <a:endParaRPr lang="en-GB" b="0" baseline="0" dirty="0" smtClean="0"/>
          </a:p>
          <a:p>
            <a:pPr marL="171450" indent="-171450">
              <a:buFontTx/>
              <a:buChar char="-"/>
            </a:pPr>
            <a:r>
              <a:rPr lang="en-GB" b="0" baseline="0" dirty="0" smtClean="0"/>
              <a:t>The final draft strategy needs to be laid before Parliament, and approved by the Secretary of State. This is planned for later in 2019</a:t>
            </a:r>
          </a:p>
          <a:p>
            <a:pPr marL="0" indent="0">
              <a:buFontTx/>
              <a:buNone/>
            </a:pPr>
            <a:endParaRPr lang="en-GB" b="0" baseline="0" dirty="0" smtClean="0"/>
          </a:p>
          <a:p>
            <a:pPr marL="171450" indent="-171450">
              <a:buFontTx/>
              <a:buChar char="-"/>
            </a:pPr>
            <a:r>
              <a:rPr lang="en-GB" b="0" baseline="0" dirty="0" smtClean="0"/>
              <a:t>The final strategy is scheduled to be published in 2020</a:t>
            </a:r>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14</a:t>
            </a:fld>
            <a:endParaRPr lang="en-GB"/>
          </a:p>
        </p:txBody>
      </p:sp>
    </p:spTree>
    <p:extLst>
      <p:ext uri="{BB962C8B-B14F-4D97-AF65-F5344CB8AC3E}">
        <p14:creationId xmlns:p14="http://schemas.microsoft.com/office/powerpoint/2010/main" val="179740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If you have any queries and would like to contact the Environment Agency’s strategy team, please email: </a:t>
            </a:r>
            <a:r>
              <a:rPr lang="en-GB" sz="1200" u="sng" kern="1200" dirty="0" smtClean="0">
                <a:solidFill>
                  <a:schemeClr val="tx1"/>
                </a:solidFill>
                <a:effectLst/>
                <a:latin typeface="+mn-lt"/>
                <a:ea typeface="+mn-ea"/>
                <a:cs typeface="+mn-cs"/>
                <a:hlinkClick r:id="rId3"/>
              </a:rPr>
              <a:t>FCERMstrategy@environment-agency.gov.uk</a:t>
            </a:r>
            <a:endParaRPr lang="en-GB" dirty="0" smtClean="0"/>
          </a:p>
        </p:txBody>
      </p:sp>
      <p:sp>
        <p:nvSpPr>
          <p:cNvPr id="4" name="Slide Number Placeholder 3"/>
          <p:cNvSpPr>
            <a:spLocks noGrp="1"/>
          </p:cNvSpPr>
          <p:nvPr>
            <p:ph type="sldNum" sz="quarter" idx="10"/>
          </p:nvPr>
        </p:nvSpPr>
        <p:spPr/>
        <p:txBody>
          <a:bodyPr/>
          <a:lstStyle/>
          <a:p>
            <a:fld id="{E6CB0EF4-E72F-4E11-BE60-5869ABE7CD6B}" type="slidenum">
              <a:rPr lang="en-GB" smtClean="0"/>
              <a:t>15</a:t>
            </a:fld>
            <a:endParaRPr lang="en-GB"/>
          </a:p>
        </p:txBody>
      </p:sp>
    </p:spTree>
    <p:extLst>
      <p:ext uri="{BB962C8B-B14F-4D97-AF65-F5344CB8AC3E}">
        <p14:creationId xmlns:p14="http://schemas.microsoft.com/office/powerpoint/2010/main" val="236578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sets out some possible objectives, but please amend them if needed to suit your session.</a:t>
            </a:r>
          </a:p>
          <a:p>
            <a:endParaRPr lang="en-GB" dirty="0" smtClean="0"/>
          </a:p>
          <a:p>
            <a:r>
              <a:rPr lang="en-GB" dirty="0" smtClean="0"/>
              <a:t>There are 2 main ways to use this slide pack – either as a </a:t>
            </a:r>
            <a:r>
              <a:rPr lang="en-GB" b="1" dirty="0" smtClean="0"/>
              <a:t>short briefing (15-30 mins) </a:t>
            </a:r>
            <a:r>
              <a:rPr lang="en-GB" dirty="0" smtClean="0"/>
              <a:t>for people to then go away and respond to the consultation afterwards, or as a </a:t>
            </a:r>
            <a:r>
              <a:rPr lang="en-GB" b="1" dirty="0" smtClean="0"/>
              <a:t>briefing plus a discussion session / workshop </a:t>
            </a:r>
            <a:r>
              <a:rPr lang="en-GB" dirty="0" smtClean="0"/>
              <a:t>to gather responses to the consultation in the session. If it is just a briefing session then objective 2 can be deleted. If you are planning a more interactive session to gather ideas and comments on the draft strategy it could be useful to have circulated the draft strategy and the consultation document in advance or printed them out for use during the session. </a:t>
            </a:r>
          </a:p>
          <a:p>
            <a:endParaRPr lang="en-GB" dirty="0" smtClean="0"/>
          </a:p>
          <a:p>
            <a:r>
              <a:rPr lang="en-GB" dirty="0" smtClean="0"/>
              <a:t>A more interactive workshop approach could be run over a few sessions, looking at different questions and parts of the strategy each time, or perhaps a half or whole day workshop. </a:t>
            </a:r>
            <a:r>
              <a:rPr lang="en-GB" b="1" dirty="0" smtClean="0"/>
              <a:t>The links </a:t>
            </a:r>
            <a:r>
              <a:rPr lang="en-GB" dirty="0" smtClean="0"/>
              <a:t>to the draft strategy, supporting information and the consultation document are provided on slide 13.</a:t>
            </a:r>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2</a:t>
            </a:fld>
            <a:endParaRPr lang="en-GB"/>
          </a:p>
        </p:txBody>
      </p:sp>
    </p:spTree>
    <p:extLst>
      <p:ext uri="{BB962C8B-B14F-4D97-AF65-F5344CB8AC3E}">
        <p14:creationId xmlns:p14="http://schemas.microsoft.com/office/powerpoint/2010/main" val="62847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Slide show</a:t>
            </a:r>
            <a:r>
              <a:rPr lang="en-GB" baseline="0" dirty="0" smtClean="0"/>
              <a:t>s the evidence and how the draft strategy offers a long term approach to  create a climate resilient 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Climate change is the biggest risk we face – the most recent climate change predictions confirm we will experience wetter winters and drier summers, with an increased likelihood of more intense rainfall leading to flooding. (see infographic</a:t>
            </a:r>
            <a:r>
              <a:rPr lang="en-GB" sz="1200" kern="1200" baseline="0" dirty="0" smtClean="0">
                <a:solidFill>
                  <a:schemeClr val="tx1"/>
                </a:solidFill>
                <a:effectLst/>
                <a:latin typeface="+mn-lt"/>
                <a:ea typeface="+mn-ea"/>
                <a:cs typeface="+mn-cs"/>
              </a:rPr>
              <a:t> to pick out key evidence)</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 need to move the nation from a concept of protection to one of resilience – traditional flood and sea defences will remain vitally important but we cannot build our way out of future climate risks in many places. In different places we will need a range of tools which enable us to prepare for, respond to and recover from flooding and coastal change.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Our draft strategy sets out a national ambition for England but one that can work for every place. We recognise that every place is different and there is no one size fits all solution to flood and coastal resilience. The only way of doing this is to put people at the heart of decision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3</a:t>
            </a:fld>
            <a:endParaRPr lang="en-GB"/>
          </a:p>
        </p:txBody>
      </p:sp>
    </p:spTree>
    <p:extLst>
      <p:ext uri="{BB962C8B-B14F-4D97-AF65-F5344CB8AC3E}">
        <p14:creationId xmlns:p14="http://schemas.microsoft.com/office/powerpoint/2010/main" val="307219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Additional notes on what has happened since 2011</a:t>
            </a:r>
          </a:p>
          <a:p>
            <a:endParaRPr lang="en-GB" dirty="0" smtClean="0"/>
          </a:p>
          <a:p>
            <a:pPr marL="171450" indent="-171450">
              <a:buFontTx/>
              <a:buChar char="-"/>
            </a:pPr>
            <a:r>
              <a:rPr lang="en-GB" dirty="0" smtClean="0"/>
              <a:t>The</a:t>
            </a:r>
            <a:r>
              <a:rPr lang="en-GB" baseline="0" dirty="0" smtClean="0"/>
              <a:t> </a:t>
            </a:r>
            <a:r>
              <a:rPr lang="en-US" dirty="0" smtClean="0"/>
              <a:t>Flood and Water</a:t>
            </a:r>
            <a:r>
              <a:rPr lang="en-US" baseline="0" dirty="0" smtClean="0"/>
              <a:t> Management Act 2010 </a:t>
            </a:r>
            <a:r>
              <a:rPr lang="en-US" dirty="0" smtClean="0"/>
              <a:t>requires the Environment</a:t>
            </a:r>
            <a:r>
              <a:rPr lang="en-US" baseline="0" dirty="0" smtClean="0"/>
              <a:t> Agency</a:t>
            </a:r>
            <a:r>
              <a:rPr lang="en-US" dirty="0" smtClean="0"/>
              <a:t> to “develop, maintain, apply and monitor a strategy for flood and coastal erosion risk management in England (a “national flood and coastal erosion risk management strategy”)”</a:t>
            </a:r>
          </a:p>
          <a:p>
            <a:pPr marL="171450" indent="-171450">
              <a:buFontTx/>
              <a:buChar char="-"/>
            </a:pPr>
            <a:r>
              <a:rPr lang="en-US" dirty="0" smtClean="0"/>
              <a:t>Much has changed since then.</a:t>
            </a:r>
            <a:r>
              <a:rPr lang="en-US" baseline="0" dirty="0" smtClean="0"/>
              <a:t> including significant events such as the 2013 east coastal tidal surge, the 2013 to 2014 winter flooding in the south of England and the 2015 to 2016 winter flooding in the north of England.</a:t>
            </a:r>
          </a:p>
          <a:p>
            <a:pPr marL="171450" indent="-171450">
              <a:buFontTx/>
              <a:buChar char="-"/>
            </a:pPr>
            <a:r>
              <a:rPr lang="en-US" baseline="0" dirty="0" smtClean="0"/>
              <a:t> There’s growing evidence of the impact of climate change from the UK Climate Change Risk Assessment 2017 and the updated 2018 UK Climate Impacts Projections.</a:t>
            </a:r>
          </a:p>
          <a:p>
            <a:pPr marL="171450" indent="-171450">
              <a:buFontTx/>
              <a:buChar char="-"/>
            </a:pPr>
            <a:r>
              <a:rPr lang="en-US" baseline="0" dirty="0" smtClean="0"/>
              <a:t>There have been record levels of investment in the management of flooding and coastal change, with £2.6 billion of government funding going towards better protecting 300,000 homes between 2015 and 2021.</a:t>
            </a:r>
            <a:endParaRPr lang="en-US" dirty="0" smtClean="0"/>
          </a:p>
          <a:p>
            <a:pPr marL="171450" indent="-171450">
              <a:buFontTx/>
              <a:buChar char="-"/>
            </a:pPr>
            <a:endParaRPr lang="en-US" dirty="0" smtClean="0"/>
          </a:p>
          <a:p>
            <a:pPr marL="171450" indent="-171450">
              <a:buFontTx/>
              <a:buChar char="-"/>
            </a:pPr>
            <a:r>
              <a:rPr lang="en-US" dirty="0" smtClean="0"/>
              <a:t>The 25 Year</a:t>
            </a:r>
            <a:r>
              <a:rPr lang="en-US" baseline="0" dirty="0" smtClean="0"/>
              <a:t> Environment Plan has</a:t>
            </a:r>
            <a:r>
              <a:rPr lang="en-US" dirty="0" smtClean="0"/>
              <a:t> highlighted the need to review the existing strategy. </a:t>
            </a:r>
          </a:p>
          <a:p>
            <a:pPr marL="171450" indent="-171450">
              <a:buFontTx/>
              <a:buChar char="-"/>
            </a:pPr>
            <a:r>
              <a:rPr lang="en-US" dirty="0" smtClean="0"/>
              <a:t>This</a:t>
            </a:r>
            <a:r>
              <a:rPr lang="en-US" baseline="0" dirty="0" smtClean="0"/>
              <a:t> is an </a:t>
            </a:r>
            <a:r>
              <a:rPr lang="en-US" dirty="0" smtClean="0"/>
              <a:t>8 week consultation. </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Additional notes on the collaboration in 2018:</a:t>
            </a:r>
          </a:p>
          <a:p>
            <a:endParaRPr lang="en-GB" dirty="0" smtClean="0"/>
          </a:p>
          <a:p>
            <a:pPr marL="171450" indent="-171450">
              <a:buFontTx/>
              <a:buChar char="-"/>
            </a:pPr>
            <a:r>
              <a:rPr lang="en-GB" dirty="0" smtClean="0"/>
              <a:t>Over 150 people were involved from 90 organisations. These included public, private and voluntary sector organisations</a:t>
            </a:r>
          </a:p>
          <a:p>
            <a:pPr marL="171450" indent="-171450">
              <a:buFontTx/>
              <a:buChar char="-"/>
            </a:pPr>
            <a:r>
              <a:rPr lang="en-GB" dirty="0" smtClean="0"/>
              <a:t>An Advisory Group was set up and continues</a:t>
            </a:r>
            <a:r>
              <a:rPr lang="en-GB" baseline="0" dirty="0" smtClean="0"/>
              <a:t> to </a:t>
            </a:r>
            <a:r>
              <a:rPr lang="en-GB" dirty="0" smtClean="0"/>
              <a:t>oversee and steer the work. </a:t>
            </a:r>
          </a:p>
          <a:p>
            <a:pPr marL="171450" indent="-171450">
              <a:buFontTx/>
              <a:buChar char="-"/>
            </a:pPr>
            <a:r>
              <a:rPr lang="en-GB" dirty="0" smtClean="0"/>
              <a:t>5 Working Groups were set up based on different themes:</a:t>
            </a:r>
          </a:p>
          <a:p>
            <a:pPr marL="628650" lvl="1" indent="-171450">
              <a:buFontTx/>
              <a:buChar char="-"/>
            </a:pPr>
            <a:r>
              <a:rPr lang="en-GB" dirty="0" smtClean="0"/>
              <a:t>Ambition</a:t>
            </a:r>
          </a:p>
          <a:p>
            <a:pPr marL="628650" lvl="1" indent="-171450">
              <a:buFontTx/>
              <a:buChar char="-"/>
            </a:pPr>
            <a:r>
              <a:rPr lang="en-GB" dirty="0" smtClean="0"/>
              <a:t>Water at the heart of decision making</a:t>
            </a:r>
          </a:p>
          <a:p>
            <a:pPr marL="628650" lvl="1" indent="-171450">
              <a:buFontTx/>
              <a:buChar char="-"/>
            </a:pPr>
            <a:r>
              <a:rPr lang="en-GB" dirty="0" smtClean="0"/>
              <a:t>Protection and Funding</a:t>
            </a:r>
          </a:p>
          <a:p>
            <a:pPr marL="628650" lvl="1" indent="-171450">
              <a:buFontTx/>
              <a:buChar char="-"/>
            </a:pPr>
            <a:r>
              <a:rPr lang="en-GB" dirty="0" smtClean="0"/>
              <a:t>Communities and businesses</a:t>
            </a:r>
          </a:p>
          <a:p>
            <a:pPr marL="628650" lvl="1" indent="-171450">
              <a:buFontTx/>
              <a:buChar char="-"/>
            </a:pPr>
            <a:r>
              <a:rPr lang="en-GB" dirty="0" smtClean="0"/>
              <a:t>Roles and Responsibilities</a:t>
            </a:r>
          </a:p>
          <a:p>
            <a:pPr marL="171450" indent="-171450">
              <a:buFontTx/>
              <a:buChar char="-"/>
            </a:pPr>
            <a:endParaRPr lang="en-GB" dirty="0" smtClean="0"/>
          </a:p>
          <a:p>
            <a:pPr marL="171450" indent="-171450">
              <a:buFontTx/>
              <a:buChar char="-"/>
            </a:pPr>
            <a:r>
              <a:rPr lang="en-GB" dirty="0" smtClean="0"/>
              <a:t>The Environment Agency is very keen to hear the views of a wide range of organisations, community groups and individuals in response to the questions asked in the consultation document.</a:t>
            </a:r>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4</a:t>
            </a:fld>
            <a:endParaRPr lang="en-GB"/>
          </a:p>
        </p:txBody>
      </p:sp>
    </p:spTree>
    <p:extLst>
      <p:ext uri="{BB962C8B-B14F-4D97-AF65-F5344CB8AC3E}">
        <p14:creationId xmlns:p14="http://schemas.microsoft.com/office/powerpoint/2010/main" val="247148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smtClean="0">
                <a:solidFill>
                  <a:srgbClr val="FF0000"/>
                </a:solidFill>
              </a:rPr>
              <a:t>There are</a:t>
            </a:r>
            <a:r>
              <a:rPr lang="en-GB" sz="1200" i="0" baseline="0" dirty="0" smtClean="0">
                <a:solidFill>
                  <a:srgbClr val="FF0000"/>
                </a:solidFill>
              </a:rPr>
              <a:t> three</a:t>
            </a:r>
            <a:r>
              <a:rPr lang="en-GB" sz="1200" i="0" dirty="0" smtClean="0">
                <a:solidFill>
                  <a:srgbClr val="FF0000"/>
                </a:solidFill>
              </a:rPr>
              <a:t> key documents that form the public consultation:</a:t>
            </a:r>
          </a:p>
          <a:p>
            <a:pPr marL="171450" indent="-171450">
              <a:buFont typeface="Arial" panose="020B0604020202020204" pitchFamily="34" charset="0"/>
              <a:buChar char="•"/>
            </a:pPr>
            <a:r>
              <a:rPr lang="en-GB" sz="1200" i="0" dirty="0" smtClean="0">
                <a:solidFill>
                  <a:srgbClr val="FF0000"/>
                </a:solidFill>
              </a:rPr>
              <a:t>The </a:t>
            </a:r>
            <a:r>
              <a:rPr lang="en-GB" sz="1200" b="1" i="0" dirty="0" smtClean="0">
                <a:solidFill>
                  <a:srgbClr val="FF0000"/>
                </a:solidFill>
              </a:rPr>
              <a:t>consultation document </a:t>
            </a:r>
            <a:r>
              <a:rPr lang="en-GB" sz="1200" i="0" dirty="0" smtClean="0">
                <a:solidFill>
                  <a:srgbClr val="FF0000"/>
                </a:solidFill>
              </a:rPr>
              <a:t>- which has  specific questions within it.</a:t>
            </a:r>
          </a:p>
          <a:p>
            <a:pPr marL="171450" indent="-171450">
              <a:buFont typeface="Arial" panose="020B0604020202020204" pitchFamily="34" charset="0"/>
              <a:buChar char="•"/>
            </a:pPr>
            <a:r>
              <a:rPr lang="en-GB" sz="1200" i="0" dirty="0" smtClean="0">
                <a:solidFill>
                  <a:srgbClr val="FF0000"/>
                </a:solidFill>
              </a:rPr>
              <a:t>This should be read alongside the </a:t>
            </a:r>
            <a:r>
              <a:rPr lang="en-GB" sz="1200" b="1" i="0" dirty="0" smtClean="0">
                <a:solidFill>
                  <a:srgbClr val="FF0000"/>
                </a:solidFill>
              </a:rPr>
              <a:t>Draft FCERM Strategy.</a:t>
            </a:r>
          </a:p>
          <a:p>
            <a:pPr marL="171450" indent="-171450">
              <a:buFont typeface="Arial" panose="020B0604020202020204" pitchFamily="34" charset="0"/>
              <a:buChar char="•"/>
            </a:pPr>
            <a:r>
              <a:rPr lang="en-GB" sz="1200" b="0" i="0" baseline="0" dirty="0" smtClean="0">
                <a:solidFill>
                  <a:srgbClr val="FF0000"/>
                </a:solidFill>
              </a:rPr>
              <a:t>And a </a:t>
            </a:r>
            <a:r>
              <a:rPr lang="en-GB" sz="1200" b="1" i="0" baseline="0" dirty="0" smtClean="0">
                <a:solidFill>
                  <a:srgbClr val="FF0000"/>
                </a:solidFill>
              </a:rPr>
              <a:t>Strategic Environmental Assessment (SEA</a:t>
            </a:r>
            <a:r>
              <a:rPr lang="en-GB" sz="1200" i="0" baseline="0" dirty="0" smtClean="0">
                <a:solidFill>
                  <a:srgbClr val="FF0000"/>
                </a:solidFill>
              </a:rPr>
              <a:t>) Environmental Report. </a:t>
            </a:r>
          </a:p>
          <a:p>
            <a:pPr marL="171450" indent="-171450">
              <a:buFont typeface="Arial" panose="020B0604020202020204" pitchFamily="34" charset="0"/>
              <a:buChar char="•"/>
            </a:pPr>
            <a:endParaRPr lang="en-GB" sz="1200" b="0"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baseline="0" dirty="0" smtClean="0">
                <a:solidFill>
                  <a:srgbClr val="FF0000"/>
                </a:solidFill>
              </a:rPr>
              <a:t>An</a:t>
            </a:r>
            <a:r>
              <a:rPr lang="en-GB" sz="1200" b="1" i="0" baseline="0" dirty="0" smtClean="0">
                <a:solidFill>
                  <a:srgbClr val="FF0000"/>
                </a:solidFill>
              </a:rPr>
              <a:t> Evidence base document</a:t>
            </a:r>
            <a:r>
              <a:rPr lang="en-GB" sz="1200" b="0" i="0" baseline="0" dirty="0" smtClean="0">
                <a:solidFill>
                  <a:srgbClr val="FF0000"/>
                </a:solidFill>
              </a:rPr>
              <a:t> will be available shorty after the launch, for information. This was used to inform the discussions during the development phase of the strategy, which is available on request from FCERMstrategy@environment-agency.gov.uk </a:t>
            </a:r>
          </a:p>
        </p:txBody>
      </p:sp>
      <p:sp>
        <p:nvSpPr>
          <p:cNvPr id="4" name="Slide Number Placeholder 3"/>
          <p:cNvSpPr>
            <a:spLocks noGrp="1"/>
          </p:cNvSpPr>
          <p:nvPr>
            <p:ph type="sldNum" sz="quarter" idx="10"/>
          </p:nvPr>
        </p:nvSpPr>
        <p:spPr/>
        <p:txBody>
          <a:bodyPr/>
          <a:lstStyle/>
          <a:p>
            <a:fld id="{E6CB0EF4-E72F-4E11-BE60-5869ABE7CD6B}" type="slidenum">
              <a:rPr lang="en-GB" smtClean="0"/>
              <a:t>5</a:t>
            </a:fld>
            <a:endParaRPr lang="en-GB"/>
          </a:p>
        </p:txBody>
      </p:sp>
    </p:spTree>
    <p:extLst>
      <p:ext uri="{BB962C8B-B14F-4D97-AF65-F5344CB8AC3E}">
        <p14:creationId xmlns:p14="http://schemas.microsoft.com/office/powerpoint/2010/main" val="200844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slide helps explain the overall structure of the draft strategy</a:t>
            </a:r>
            <a:endParaRPr lang="en-GB" dirty="0" smtClean="0"/>
          </a:p>
          <a:p>
            <a:r>
              <a:rPr lang="en-GB" dirty="0" smtClean="0"/>
              <a:t>The strategy is based on a hierarchy: </a:t>
            </a:r>
          </a:p>
          <a:p>
            <a:endParaRPr lang="en-GB" dirty="0" smtClean="0"/>
          </a:p>
          <a:p>
            <a:pPr marL="228600" indent="-228600">
              <a:buAutoNum type="arabicPeriod"/>
            </a:pPr>
            <a:r>
              <a:rPr lang="en-GB" dirty="0" smtClean="0"/>
              <a:t>Vision and Ambitions – describes the destination</a:t>
            </a:r>
            <a:r>
              <a:rPr lang="en-GB" baseline="0" dirty="0" smtClean="0"/>
              <a:t> of where we want to be by</a:t>
            </a:r>
            <a:r>
              <a:rPr lang="en-GB" dirty="0" smtClean="0"/>
              <a:t> 2100</a:t>
            </a:r>
          </a:p>
          <a:p>
            <a:pPr marL="228600" indent="-228600">
              <a:buAutoNum type="arabicPeriod"/>
            </a:pPr>
            <a:endParaRPr lang="en-GB" dirty="0" smtClean="0"/>
          </a:p>
          <a:p>
            <a:pPr marL="228600" indent="-228600">
              <a:buAutoNum type="arabicPeriod"/>
            </a:pPr>
            <a:r>
              <a:rPr lang="en-GB" dirty="0" smtClean="0"/>
              <a:t>Strategic Objectives – describes how</a:t>
            </a:r>
            <a:r>
              <a:rPr lang="en-GB" baseline="0" dirty="0" smtClean="0"/>
              <a:t> we’re going to get there </a:t>
            </a:r>
            <a:r>
              <a:rPr lang="en-GB" dirty="0" smtClean="0"/>
              <a:t>2030</a:t>
            </a:r>
            <a:r>
              <a:rPr lang="en-GB" baseline="0" dirty="0" smtClean="0"/>
              <a:t> -2050</a:t>
            </a:r>
            <a:endParaRPr lang="en-GB" dirty="0" smtClean="0"/>
          </a:p>
          <a:p>
            <a:pPr marL="228600" indent="-228600">
              <a:buAutoNum type="arabicPeriod"/>
            </a:pPr>
            <a:endParaRPr lang="en-GB" dirty="0" smtClean="0"/>
          </a:p>
          <a:p>
            <a:pPr marL="228600" indent="-228600">
              <a:buAutoNum type="arabicPeriod"/>
            </a:pPr>
            <a:r>
              <a:rPr lang="en-GB" dirty="0" smtClean="0"/>
              <a:t>Measures – now -2030 what we’re doing</a:t>
            </a:r>
            <a:r>
              <a:rPr lang="en-GB" baseline="0" dirty="0" smtClean="0"/>
              <a:t> to make it happen</a:t>
            </a:r>
            <a:endParaRPr lang="en-GB" dirty="0" smtClean="0"/>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6</a:t>
            </a:fld>
            <a:endParaRPr lang="en-GB"/>
          </a:p>
        </p:txBody>
      </p:sp>
    </p:spTree>
    <p:extLst>
      <p:ext uri="{BB962C8B-B14F-4D97-AF65-F5344CB8AC3E}">
        <p14:creationId xmlns:p14="http://schemas.microsoft.com/office/powerpoint/2010/main" val="273315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slide provides a brief overview of the consultation questions.</a:t>
            </a:r>
          </a:p>
          <a:p>
            <a:endParaRPr lang="en-US" dirty="0" smtClean="0"/>
          </a:p>
          <a:p>
            <a:r>
              <a:rPr lang="en-US" dirty="0" smtClean="0"/>
              <a:t>These are based on the way in which the draft strategy is structured i.e. Vision, strategic objectives and measures, with an additional specific question to explore the Environment Agency’s proposed strategic overview role. </a:t>
            </a:r>
          </a:p>
          <a:p>
            <a:endParaRPr lang="en-US" dirty="0" smtClean="0"/>
          </a:p>
          <a:p>
            <a:r>
              <a:rPr lang="en-US" b="0" dirty="0" smtClean="0"/>
              <a:t>There are also consultations questions on the </a:t>
            </a:r>
            <a:r>
              <a:rPr lang="en-GB" sz="1200" b="0" i="0" baseline="0" dirty="0" smtClean="0">
                <a:solidFill>
                  <a:srgbClr val="FF0000"/>
                </a:solidFill>
              </a:rPr>
              <a:t>Strategic Environmental Assessment (SEA)</a:t>
            </a:r>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7</a:t>
            </a:fld>
            <a:endParaRPr lang="en-GB"/>
          </a:p>
        </p:txBody>
      </p:sp>
    </p:spTree>
    <p:extLst>
      <p:ext uri="{BB962C8B-B14F-4D97-AF65-F5344CB8AC3E}">
        <p14:creationId xmlns:p14="http://schemas.microsoft.com/office/powerpoint/2010/main" val="2942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next five slides can be used to explain the vision, ambitions</a:t>
            </a:r>
            <a:r>
              <a:rPr lang="en-GB" baseline="0" dirty="0" smtClean="0"/>
              <a:t> </a:t>
            </a:r>
            <a:r>
              <a:rPr lang="en-GB" dirty="0" smtClean="0"/>
              <a:t>and strategic objectives in more detail and can be used to prompt discussion in response to the consultation questions. </a:t>
            </a:r>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8</a:t>
            </a:fld>
            <a:endParaRPr lang="en-GB"/>
          </a:p>
        </p:txBody>
      </p:sp>
    </p:spTree>
    <p:extLst>
      <p:ext uri="{BB962C8B-B14F-4D97-AF65-F5344CB8AC3E}">
        <p14:creationId xmlns:p14="http://schemas.microsoft.com/office/powerpoint/2010/main" val="295141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Our draft Flood and Coastal Erosion Risk Management Strategy has three long term ambitions: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Climate resilient places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Working with partners to explore and develop the concept of standards for flood and coastal resilience as well as a national suite of tools that can be used to deliver flood and coastal resilience in places.</a:t>
            </a:r>
          </a:p>
          <a:p>
            <a:pPr lvl="0"/>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Today’s growth and infrastructure resilient in tomorrow’s climate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Getting the right kind of development in the right places to deliver sustainable growth and working with partners and other agencies to enable infrastructure resilient to flooding and coastal change.</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 nation of climate champions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Better preparing society through education and accessible digital information as well as being a world leader in flood and coastal resilience.</a:t>
            </a:r>
          </a:p>
          <a:p>
            <a:endParaRPr lang="en-GB" dirty="0"/>
          </a:p>
        </p:txBody>
      </p:sp>
      <p:sp>
        <p:nvSpPr>
          <p:cNvPr id="4" name="Slide Number Placeholder 3"/>
          <p:cNvSpPr>
            <a:spLocks noGrp="1"/>
          </p:cNvSpPr>
          <p:nvPr>
            <p:ph type="sldNum" sz="quarter" idx="10"/>
          </p:nvPr>
        </p:nvSpPr>
        <p:spPr/>
        <p:txBody>
          <a:bodyPr/>
          <a:lstStyle/>
          <a:p>
            <a:fld id="{E6CB0EF4-E72F-4E11-BE60-5869ABE7CD6B}" type="slidenum">
              <a:rPr lang="en-GB" smtClean="0"/>
              <a:t>9</a:t>
            </a:fld>
            <a:endParaRPr lang="en-GB"/>
          </a:p>
        </p:txBody>
      </p:sp>
    </p:spTree>
    <p:extLst>
      <p:ext uri="{BB962C8B-B14F-4D97-AF65-F5344CB8AC3E}">
        <p14:creationId xmlns:p14="http://schemas.microsoft.com/office/powerpoint/2010/main" val="2031233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gre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ey t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rgbClr val="FFFFFF"/>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gre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chemeClr val="accent6"/>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Column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FFFFFF"/>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pPr>
                <a:defRPr/>
              </a:pPr>
              <a:t>26/09/2019</a:t>
            </a:fld>
            <a:endParaRPr lang="en-GB" dirty="0"/>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gre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26/09/2019</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grey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26/09/2019</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pPr>
                <a:defRPr/>
              </a:pPr>
              <a:t>26/09/2019</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gree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green t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pPr>
                <a:defRPr/>
              </a:pPr>
              <a:t>26/09/2019</a:t>
            </a:fld>
            <a:endParaRPr lang="en-GB" dirty="0"/>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26/09/2019</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26/09/2019</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pPr>
                <a:defRPr/>
              </a:pPr>
              <a:t>26/09/2019</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4419" y="6196013"/>
            <a:ext cx="5831621" cy="387350"/>
          </a:xfrm>
          <a:prstGeom prst="rect">
            <a:avLst/>
          </a:prstGeom>
        </p:spPr>
        <p:txBody>
          <a:bodyPr vert="horz" lIns="0" tIns="0" rIns="0" bIns="0" rtlCol="0" anchor="b" anchorCtr="0"/>
          <a:lstStyle>
            <a:lvl1pPr algn="ctr" fontAlgn="auto">
              <a:lnSpc>
                <a:spcPct val="95000"/>
              </a:lnSpc>
              <a:spcBef>
                <a:spcPts val="0"/>
              </a:spcBef>
              <a:spcAft>
                <a:spcPts val="0"/>
              </a:spcAft>
              <a:defRPr sz="800">
                <a:solidFill>
                  <a:schemeClr val="tx1"/>
                </a:solidFill>
                <a:latin typeface="+mn-lt"/>
                <a:cs typeface="+mn-cs"/>
              </a:defRPr>
            </a:lvl1pPr>
          </a:lstStyle>
          <a:p>
            <a:pPr>
              <a:defRPr/>
            </a:pPr>
            <a:r>
              <a:rPr lang="en-GB" smtClean="0"/>
              <a:t>UNCLASSIFIED</a:t>
            </a:r>
            <a:endParaRPr lang="en-GB"/>
          </a:p>
        </p:txBody>
      </p:sp>
      <p:sp>
        <p:nvSpPr>
          <p:cNvPr id="1027" name="Title Placeholder 1"/>
          <p:cNvSpPr>
            <a:spLocks noGrp="1"/>
          </p:cNvSpPr>
          <p:nvPr>
            <p:ph type="title"/>
          </p:nvPr>
        </p:nvSpPr>
        <p:spPr bwMode="auto">
          <a:xfrm>
            <a:off x="624418" y="468314"/>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028" name="Text Placeholder 2"/>
          <p:cNvSpPr>
            <a:spLocks noGrp="1"/>
          </p:cNvSpPr>
          <p:nvPr>
            <p:ph type="body" idx="1"/>
          </p:nvPr>
        </p:nvSpPr>
        <p:spPr bwMode="auto">
          <a:xfrm>
            <a:off x="624418" y="1700214"/>
            <a:ext cx="10943167" cy="4243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 name="Date Placeholder 3"/>
          <p:cNvSpPr>
            <a:spLocks noGrp="1"/>
          </p:cNvSpPr>
          <p:nvPr>
            <p:ph type="dt" sz="half" idx="2"/>
          </p:nvPr>
        </p:nvSpPr>
        <p:spPr>
          <a:xfrm>
            <a:off x="6528048" y="6196013"/>
            <a:ext cx="2844800" cy="387350"/>
          </a:xfrm>
          <a:prstGeom prst="rect">
            <a:avLst/>
          </a:prstGeom>
        </p:spPr>
        <p:txBody>
          <a:bodyPr vert="horz" lIns="0" tIns="0" rIns="0" bIns="0" rtlCol="0" anchor="b" anchorCtr="0"/>
          <a:lstStyle>
            <a:lvl1pPr algn="r" fontAlgn="auto">
              <a:lnSpc>
                <a:spcPct val="95000"/>
              </a:lnSpc>
              <a:spcBef>
                <a:spcPts val="0"/>
              </a:spcBef>
              <a:spcAft>
                <a:spcPts val="0"/>
              </a:spcAft>
              <a:defRPr sz="800">
                <a:solidFill>
                  <a:schemeClr val="tx1"/>
                </a:solidFill>
                <a:latin typeface="+mn-lt"/>
                <a:cs typeface="+mn-cs"/>
              </a:defRPr>
            </a:lvl1pPr>
          </a:lstStyle>
          <a:p>
            <a:pPr>
              <a:defRPr/>
            </a:pPr>
            <a:fld id="{88509D79-AD7E-415C-91F8-C4030AD80593}" type="datetime1">
              <a:rPr lang="en-GB" smtClean="0"/>
              <a:pPr>
                <a:defRPr/>
              </a:pPr>
              <a:t>26/09/2019</a:t>
            </a:fld>
            <a:endParaRPr lang="en-GB" dirty="0"/>
          </a:p>
        </p:txBody>
      </p:sp>
      <p:sp>
        <p:nvSpPr>
          <p:cNvPr id="6" name="Slide Number Placeholder 5"/>
          <p:cNvSpPr>
            <a:spLocks noGrp="1"/>
          </p:cNvSpPr>
          <p:nvPr>
            <p:ph type="sldNum" sz="quarter" idx="4"/>
          </p:nvPr>
        </p:nvSpPr>
        <p:spPr>
          <a:xfrm>
            <a:off x="9464824" y="6196013"/>
            <a:ext cx="518584" cy="387350"/>
          </a:xfrm>
          <a:prstGeom prst="rect">
            <a:avLst/>
          </a:prstGeom>
        </p:spPr>
        <p:txBody>
          <a:bodyPr vert="horz" lIns="0" tIns="0" rIns="0" bIns="0" rtlCol="0" anchor="b" anchorCtr="0"/>
          <a:lstStyle>
            <a:lvl1pPr algn="r" fontAlgn="auto">
              <a:lnSpc>
                <a:spcPct val="95000"/>
              </a:lnSpc>
              <a:spcBef>
                <a:spcPts val="0"/>
              </a:spcBef>
              <a:spcAft>
                <a:spcPts val="0"/>
              </a:spcAft>
              <a:defRPr sz="800" b="1">
                <a:solidFill>
                  <a:schemeClr val="tx1"/>
                </a:solidFill>
                <a:latin typeface="+mn-lt"/>
                <a:cs typeface="+mn-cs"/>
              </a:defRPr>
            </a:lvl1pPr>
          </a:lstStyle>
          <a:p>
            <a:pPr>
              <a:defRPr/>
            </a:pPr>
            <a:fld id="{8C32FF26-AD14-4CF9-8F1D-EF3CFAE0FFAC}"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04" r:id="rId10"/>
    <p:sldLayoutId id="2147483826" r:id="rId11"/>
    <p:sldLayoutId id="2147483824" r:id="rId12"/>
    <p:sldLayoutId id="2147483808" r:id="rId13"/>
    <p:sldLayoutId id="2147483823" r:id="rId14"/>
    <p:sldLayoutId id="2147483815" r:id="rId15"/>
    <p:sldLayoutId id="2147483827" r:id="rId16"/>
    <p:sldLayoutId id="2147483816" r:id="rId17"/>
    <p:sldLayoutId id="2147483818" r:id="rId18"/>
  </p:sldLayoutIdLst>
  <p:timing>
    <p:tnLst>
      <p:par>
        <p:cTn id="1" dur="indefinite" restart="never" nodeType="tmRoot"/>
      </p:par>
    </p:tnLst>
  </p:timing>
  <p:hf hdr="0" dt="0"/>
  <p:txStyles>
    <p:title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p:titleStyle>
    <p:body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consult.environment-agency.gov.uk/fcrm/national-strategy-public"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7408" y="116632"/>
            <a:ext cx="10656272" cy="1296144"/>
          </a:xfrm>
          <a:prstGeom prst="rect">
            <a:avLst/>
          </a:prstGeom>
          <a:effectLst>
            <a:softEdge rad="508000"/>
          </a:effectLst>
        </p:spPr>
        <p:txBody>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r>
              <a:rPr lang="en-GB" dirty="0" smtClean="0">
                <a:solidFill>
                  <a:srgbClr val="00AF41"/>
                </a:solidFill>
                <a:cs typeface="Aharoni" panose="02010803020104030203" pitchFamily="2" charset="-79"/>
              </a:rPr>
              <a:t>Consultation on draft National FCERM Strategy</a:t>
            </a:r>
            <a:r>
              <a:rPr lang="en-GB" dirty="0" smtClean="0">
                <a:solidFill>
                  <a:srgbClr val="00AF41"/>
                </a:solidFill>
              </a:rPr>
              <a:t/>
            </a:r>
            <a:br>
              <a:rPr lang="en-GB" dirty="0" smtClean="0">
                <a:solidFill>
                  <a:srgbClr val="00AF41"/>
                </a:solidFill>
              </a:rPr>
            </a:br>
            <a:endParaRPr lang="en-GB" dirty="0">
              <a:solidFill>
                <a:srgbClr val="00AF4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080" y="908720"/>
            <a:ext cx="5020034" cy="5020034"/>
          </a:xfrm>
          <a:prstGeom prst="rect">
            <a:avLst/>
          </a:prstGeom>
        </p:spPr>
      </p:pic>
    </p:spTree>
    <p:extLst>
      <p:ext uri="{BB962C8B-B14F-4D97-AF65-F5344CB8AC3E}">
        <p14:creationId xmlns:p14="http://schemas.microsoft.com/office/powerpoint/2010/main" val="2463416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10</a:t>
            </a:fld>
            <a:endParaRPr lang="en-GB" dirty="0"/>
          </a:p>
        </p:txBody>
      </p:sp>
      <p:pic>
        <p:nvPicPr>
          <p:cNvPr id="4" name="Picture 3"/>
          <p:cNvPicPr>
            <a:picLocks noChangeAspect="1"/>
          </p:cNvPicPr>
          <p:nvPr/>
        </p:nvPicPr>
        <p:blipFill>
          <a:blip r:embed="rId3"/>
          <a:stretch>
            <a:fillRect/>
          </a:stretch>
        </p:blipFill>
        <p:spPr>
          <a:xfrm>
            <a:off x="624418" y="1700808"/>
            <a:ext cx="5076894" cy="3816424"/>
          </a:xfrm>
          <a:prstGeom prst="rect">
            <a:avLst/>
          </a:prstGeom>
        </p:spPr>
      </p:pic>
      <p:sp>
        <p:nvSpPr>
          <p:cNvPr id="10" name="Content Placeholder 2"/>
          <p:cNvSpPr>
            <a:spLocks noGrp="1"/>
          </p:cNvSpPr>
          <p:nvPr>
            <p:ph idx="1"/>
          </p:nvPr>
        </p:nvSpPr>
        <p:spPr>
          <a:xfrm>
            <a:off x="1824097" y="528914"/>
            <a:ext cx="10367903" cy="601873"/>
          </a:xfrm>
        </p:spPr>
        <p:txBody>
          <a:bodyPr/>
          <a:lstStyle/>
          <a:p>
            <a:pPr marL="0" lvl="0" indent="0" fontAlgn="auto">
              <a:lnSpc>
                <a:spcPct val="100000"/>
              </a:lnSpc>
              <a:spcBef>
                <a:spcPts val="0"/>
              </a:spcBef>
              <a:spcAft>
                <a:spcPts val="0"/>
              </a:spcAft>
              <a:buNone/>
              <a:defRPr/>
            </a:pPr>
            <a:r>
              <a:rPr lang="en-GB" sz="3600" b="1" dirty="0">
                <a:solidFill>
                  <a:schemeClr val="tx2"/>
                </a:solidFill>
              </a:rPr>
              <a:t>Climate resilient </a:t>
            </a:r>
            <a:r>
              <a:rPr lang="en-GB" sz="3600" b="1" dirty="0" smtClean="0">
                <a:solidFill>
                  <a:schemeClr val="tx2"/>
                </a:solidFill>
              </a:rPr>
              <a:t>places</a:t>
            </a:r>
            <a:endParaRPr lang="en-GB" sz="3600" b="1" dirty="0">
              <a:solidFill>
                <a:schemeClr val="bg1">
                  <a:lumMod val="50000"/>
                </a:schemeClr>
              </a:solidFill>
            </a:endParaRPr>
          </a:p>
        </p:txBody>
      </p:sp>
      <p:pic>
        <p:nvPicPr>
          <p:cNvPr id="11" name="Picture 10" descr="\\prodds.ntnl\Shared\Brite\FCRM National Strategy\2017 Project\3. Milestones and work packages\communications\products\Icons\FCRM_strategy_SO4 Livingwith.png">
            <a:extLst>
              <a:ext uri="{FF2B5EF4-FFF2-40B4-BE49-F238E27FC236}">
                <a16:creationId xmlns="" xmlns:a16="http://schemas.microsoft.com/office/drawing/2014/main" id="{88159F60-8447-499E-B8BA-118D3BCB9B6E}"/>
              </a:ext>
            </a:extLst>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5692" y="298284"/>
            <a:ext cx="1114617" cy="1063134"/>
          </a:xfrm>
          <a:prstGeom prst="rect">
            <a:avLst/>
          </a:prstGeom>
          <a:noFill/>
          <a:ln>
            <a:noFill/>
          </a:ln>
        </p:spPr>
      </p:pic>
      <p:sp>
        <p:nvSpPr>
          <p:cNvPr id="7"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sp>
        <p:nvSpPr>
          <p:cNvPr id="2" name="Rectangle 1"/>
          <p:cNvSpPr/>
          <p:nvPr/>
        </p:nvSpPr>
        <p:spPr>
          <a:xfrm>
            <a:off x="6081028" y="1839305"/>
            <a:ext cx="5726124" cy="3539430"/>
          </a:xfrm>
          <a:prstGeom prst="rect">
            <a:avLst/>
          </a:prstGeom>
        </p:spPr>
        <p:txBody>
          <a:bodyPr wrap="square">
            <a:spAutoFit/>
          </a:bodyPr>
          <a:lstStyle/>
          <a:p>
            <a:r>
              <a:rPr lang="en-US" sz="3200" dirty="0"/>
              <a:t>Working with partners to explore and develop the </a:t>
            </a:r>
            <a:r>
              <a:rPr lang="en-US" sz="3200" b="1" dirty="0"/>
              <a:t>concept of standards for flood and coastal resilience </a:t>
            </a:r>
            <a:r>
              <a:rPr lang="en-US" sz="3200" dirty="0"/>
              <a:t>as well as a </a:t>
            </a:r>
            <a:r>
              <a:rPr lang="en-US" sz="3200" b="1" dirty="0"/>
              <a:t>national suite of tools </a:t>
            </a:r>
            <a:r>
              <a:rPr lang="en-US" sz="3200" dirty="0" smtClean="0"/>
              <a:t>to </a:t>
            </a:r>
            <a:r>
              <a:rPr lang="en-US" sz="3200" dirty="0"/>
              <a:t>deliver flood and coastal resilience </a:t>
            </a:r>
            <a:r>
              <a:rPr lang="en-US" sz="3200" b="1" dirty="0"/>
              <a:t>in places.</a:t>
            </a:r>
            <a:endParaRPr lang="en-GB" sz="3200" b="1" dirty="0"/>
          </a:p>
        </p:txBody>
      </p:sp>
    </p:spTree>
    <p:extLst>
      <p:ext uri="{BB962C8B-B14F-4D97-AF65-F5344CB8AC3E}">
        <p14:creationId xmlns:p14="http://schemas.microsoft.com/office/powerpoint/2010/main" val="793979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D47A91DE-D07E-4F55-B6A0-E6FB5C42246F}" type="slidenum">
              <a:rPr lang="en-GB" smtClean="0"/>
              <a:pPr>
                <a:defRPr/>
              </a:pPr>
              <a:t>11</a:t>
            </a:fld>
            <a:endParaRPr lang="en-GB" dirty="0"/>
          </a:p>
        </p:txBody>
      </p:sp>
      <p:sp>
        <p:nvSpPr>
          <p:cNvPr id="6" name="Content Placeholder 2"/>
          <p:cNvSpPr>
            <a:spLocks noGrp="1"/>
          </p:cNvSpPr>
          <p:nvPr>
            <p:ph idx="1"/>
          </p:nvPr>
        </p:nvSpPr>
        <p:spPr>
          <a:xfrm>
            <a:off x="1991544" y="355103"/>
            <a:ext cx="10414397" cy="2324736"/>
          </a:xfrm>
        </p:spPr>
        <p:txBody>
          <a:bodyPr/>
          <a:lstStyle/>
          <a:p>
            <a:pPr marL="0" lvl="0" indent="0" fontAlgn="auto">
              <a:lnSpc>
                <a:spcPct val="100000"/>
              </a:lnSpc>
              <a:spcBef>
                <a:spcPts val="0"/>
              </a:spcBef>
              <a:spcAft>
                <a:spcPts val="0"/>
              </a:spcAft>
              <a:buNone/>
              <a:defRPr/>
            </a:pPr>
            <a:r>
              <a:rPr lang="en-GB" sz="3600" b="1" dirty="0">
                <a:solidFill>
                  <a:schemeClr val="tx2"/>
                </a:solidFill>
              </a:rPr>
              <a:t>Today’s growth and infrastructure resilient in tomorrow’s </a:t>
            </a:r>
            <a:r>
              <a:rPr lang="en-GB" sz="3600" b="1" dirty="0" smtClean="0">
                <a:solidFill>
                  <a:schemeClr val="tx2"/>
                </a:solidFill>
              </a:rPr>
              <a:t>climate</a:t>
            </a:r>
            <a:endParaRPr lang="en-GB" sz="3600" b="1" dirty="0">
              <a:solidFill>
                <a:schemeClr val="tx2"/>
              </a:solidFill>
            </a:endParaRPr>
          </a:p>
        </p:txBody>
      </p:sp>
      <p:pic>
        <p:nvPicPr>
          <p:cNvPr id="7" name="Picture 6" descr="\\prodds.ntnl\Shared\Brite\FCRM National Strategy\2017 Project\3. Milestones and work packages\communications\products\Icons\FCRM_strategy_SO1 Climate Resilience.png">
            <a:extLst>
              <a:ext uri="{FF2B5EF4-FFF2-40B4-BE49-F238E27FC236}">
                <a16:creationId xmlns="" xmlns:a16="http://schemas.microsoft.com/office/drawing/2014/main" id="{F2FF4E1D-D30C-4CEE-95D2-36903C860D4B}"/>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0010" y="388927"/>
            <a:ext cx="1065981" cy="1037768"/>
          </a:xfrm>
          <a:prstGeom prst="rect">
            <a:avLst/>
          </a:prstGeom>
          <a:noFill/>
          <a:ln>
            <a:noFill/>
          </a:ln>
        </p:spPr>
      </p:pic>
      <p:sp>
        <p:nvSpPr>
          <p:cNvPr id="8" name="Rectangle 7"/>
          <p:cNvSpPr/>
          <p:nvPr/>
        </p:nvSpPr>
        <p:spPr>
          <a:xfrm>
            <a:off x="6168411" y="1956383"/>
            <a:ext cx="5832245" cy="3539430"/>
          </a:xfrm>
          <a:prstGeom prst="rect">
            <a:avLst/>
          </a:prstGeom>
        </p:spPr>
        <p:txBody>
          <a:bodyPr wrap="square">
            <a:spAutoFit/>
          </a:bodyPr>
          <a:lstStyle/>
          <a:p>
            <a:pPr>
              <a:defRPr/>
            </a:pPr>
            <a:r>
              <a:rPr lang="en-GB" sz="3200" kern="0" dirty="0"/>
              <a:t>Getting the right kind of development in the right places to deliver </a:t>
            </a:r>
            <a:r>
              <a:rPr lang="en-GB" sz="3200" b="1" kern="0" dirty="0"/>
              <a:t>sustainable growth </a:t>
            </a:r>
            <a:r>
              <a:rPr lang="en-GB" sz="3200" kern="0" dirty="0"/>
              <a:t>and </a:t>
            </a:r>
            <a:r>
              <a:rPr lang="en-GB" sz="3200" kern="0" dirty="0" smtClean="0"/>
              <a:t>work with partners and other agencies to enable </a:t>
            </a:r>
            <a:r>
              <a:rPr lang="en-GB" sz="3200" b="1" kern="0" dirty="0" smtClean="0"/>
              <a:t>infrastructure </a:t>
            </a:r>
            <a:r>
              <a:rPr lang="en-GB" sz="3200" b="1" kern="0" dirty="0"/>
              <a:t>resilient</a:t>
            </a:r>
            <a:r>
              <a:rPr lang="en-GB" sz="3200" kern="0" dirty="0"/>
              <a:t> to flooding and coastal </a:t>
            </a:r>
            <a:r>
              <a:rPr lang="en-GB" sz="3200" kern="0" dirty="0" smtClean="0"/>
              <a:t>change.</a:t>
            </a:r>
            <a:endParaRPr lang="en-GB" sz="3200" kern="0" dirty="0"/>
          </a:p>
        </p:txBody>
      </p:sp>
      <p:sp>
        <p:nvSpPr>
          <p:cNvPr id="10"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18" y="1956383"/>
            <a:ext cx="51720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15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defRPr/>
            </a:pPr>
            <a:fld id="{D47A91DE-D07E-4F55-B6A0-E6FB5C42246F}" type="slidenum">
              <a:rPr lang="en-GB" smtClean="0"/>
              <a:pPr>
                <a:defRPr/>
              </a:pPr>
              <a:t>12</a:t>
            </a:fld>
            <a:endParaRPr lang="en-GB" dirty="0"/>
          </a:p>
        </p:txBody>
      </p:sp>
      <p:sp>
        <p:nvSpPr>
          <p:cNvPr id="6" name="Content Placeholder 2"/>
          <p:cNvSpPr>
            <a:spLocks noGrp="1"/>
          </p:cNvSpPr>
          <p:nvPr>
            <p:ph idx="1"/>
          </p:nvPr>
        </p:nvSpPr>
        <p:spPr>
          <a:xfrm>
            <a:off x="1919536" y="441128"/>
            <a:ext cx="8022464" cy="698781"/>
          </a:xfrm>
        </p:spPr>
        <p:txBody>
          <a:bodyPr/>
          <a:lstStyle/>
          <a:p>
            <a:pPr marL="0" indent="0">
              <a:buNone/>
            </a:pPr>
            <a:r>
              <a:rPr lang="en-GB" sz="3600" b="1" dirty="0">
                <a:solidFill>
                  <a:schemeClr val="tx2"/>
                </a:solidFill>
              </a:rPr>
              <a:t>A nation of climate </a:t>
            </a:r>
            <a:r>
              <a:rPr lang="en-GB" sz="3600" b="1" dirty="0" smtClean="0">
                <a:solidFill>
                  <a:schemeClr val="tx2"/>
                </a:solidFill>
              </a:rPr>
              <a:t>champions</a:t>
            </a:r>
            <a:endParaRPr lang="en-GB" sz="3600" b="1" dirty="0">
              <a:solidFill>
                <a:schemeClr val="tx2"/>
              </a:solidFill>
            </a:endParaRPr>
          </a:p>
        </p:txBody>
      </p:sp>
      <p:pic>
        <p:nvPicPr>
          <p:cNvPr id="7" name="Picture 6" descr="\\prodds.ntnl\Shared\Brite\FCRM National Strategy\2017 Project\3. Milestones and work packages\communications\products\Icons\FCRM_strategy_SO2 PeopleBusiness.png">
            <a:extLst>
              <a:ext uri="{FF2B5EF4-FFF2-40B4-BE49-F238E27FC236}">
                <a16:creationId xmlns="" xmlns:a16="http://schemas.microsoft.com/office/drawing/2014/main" id="{4B933781-FF45-4796-8525-17B6AAF94F8C}"/>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418" y="242266"/>
            <a:ext cx="1019328" cy="1034518"/>
          </a:xfrm>
          <a:prstGeom prst="rect">
            <a:avLst/>
          </a:prstGeom>
          <a:noFill/>
          <a:ln>
            <a:noFill/>
          </a:ln>
        </p:spPr>
      </p:pic>
      <p:sp>
        <p:nvSpPr>
          <p:cNvPr id="8" name="Rectangle 7"/>
          <p:cNvSpPr/>
          <p:nvPr/>
        </p:nvSpPr>
        <p:spPr>
          <a:xfrm>
            <a:off x="5981420" y="2060848"/>
            <a:ext cx="5778531" cy="3046988"/>
          </a:xfrm>
          <a:prstGeom prst="rect">
            <a:avLst/>
          </a:prstGeom>
        </p:spPr>
        <p:txBody>
          <a:bodyPr wrap="square">
            <a:spAutoFit/>
          </a:bodyPr>
          <a:lstStyle/>
          <a:p>
            <a:pPr lvl="0">
              <a:defRPr/>
            </a:pPr>
            <a:r>
              <a:rPr lang="en-GB" sz="3200" b="1" kern="0" dirty="0"/>
              <a:t>Better preparing society </a:t>
            </a:r>
            <a:r>
              <a:rPr lang="en-GB" sz="3200" kern="0" dirty="0"/>
              <a:t>through education and accessible digital information as well as being a </a:t>
            </a:r>
            <a:r>
              <a:rPr lang="en-GB" sz="3200" b="1" kern="0" dirty="0"/>
              <a:t>world leader </a:t>
            </a:r>
            <a:r>
              <a:rPr lang="en-GB" sz="3200" kern="0" dirty="0"/>
              <a:t>in flood and coastal resilience</a:t>
            </a:r>
            <a:endParaRPr lang="en-GB" sz="3200" dirty="0"/>
          </a:p>
        </p:txBody>
      </p:sp>
      <p:pic>
        <p:nvPicPr>
          <p:cNvPr id="9" name="Picture 8"/>
          <p:cNvPicPr>
            <a:picLocks noChangeAspect="1"/>
          </p:cNvPicPr>
          <p:nvPr/>
        </p:nvPicPr>
        <p:blipFill>
          <a:blip r:embed="rId4"/>
          <a:stretch>
            <a:fillRect/>
          </a:stretch>
        </p:blipFill>
        <p:spPr>
          <a:xfrm>
            <a:off x="1926267" y="1276784"/>
            <a:ext cx="3652328" cy="4919229"/>
          </a:xfrm>
          <a:prstGeom prst="rect">
            <a:avLst/>
          </a:prstGeom>
        </p:spPr>
      </p:pic>
      <p:sp>
        <p:nvSpPr>
          <p:cNvPr id="10"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spTree>
    <p:extLst>
      <p:ext uri="{BB962C8B-B14F-4D97-AF65-F5344CB8AC3E}">
        <p14:creationId xmlns:p14="http://schemas.microsoft.com/office/powerpoint/2010/main" val="418015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Responding to the </a:t>
            </a:r>
            <a:r>
              <a:rPr lang="en-GB" dirty="0" smtClean="0"/>
              <a:t>consultation</a:t>
            </a:r>
            <a:endParaRPr lang="en-GB" dirty="0"/>
          </a:p>
        </p:txBody>
      </p:sp>
      <p:sp>
        <p:nvSpPr>
          <p:cNvPr id="5" name="Slide Number Placeholder 4"/>
          <p:cNvSpPr>
            <a:spLocks noGrp="1"/>
          </p:cNvSpPr>
          <p:nvPr>
            <p:ph type="sldNum" sz="quarter" idx="15"/>
          </p:nvPr>
        </p:nvSpPr>
        <p:spPr/>
        <p:txBody>
          <a:bodyPr/>
          <a:lstStyle/>
          <a:p>
            <a:pPr>
              <a:defRPr/>
            </a:pPr>
            <a:fld id="{D47A91DE-D07E-4F55-B6A0-E6FB5C42246F}" type="slidenum">
              <a:rPr lang="en-GB" smtClean="0"/>
              <a:pPr>
                <a:defRPr/>
              </a:pPr>
              <a:t>13</a:t>
            </a:fld>
            <a:endParaRPr lang="en-GB" dirty="0"/>
          </a:p>
        </p:txBody>
      </p:sp>
      <p:sp>
        <p:nvSpPr>
          <p:cNvPr id="6"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sp>
        <p:nvSpPr>
          <p:cNvPr id="7" name="Content Placeholder 2"/>
          <p:cNvSpPr>
            <a:spLocks noGrp="1"/>
          </p:cNvSpPr>
          <p:nvPr>
            <p:ph idx="1"/>
          </p:nvPr>
        </p:nvSpPr>
        <p:spPr>
          <a:xfrm>
            <a:off x="624418" y="1619093"/>
            <a:ext cx="11567582" cy="3394083"/>
          </a:xfrm>
        </p:spPr>
        <p:txBody>
          <a:bodyPr>
            <a:normAutofit/>
          </a:bodyPr>
          <a:lstStyle/>
          <a:p>
            <a:r>
              <a:rPr lang="en-GB" dirty="0" smtClean="0">
                <a:solidFill>
                  <a:schemeClr val="tx1"/>
                </a:solidFill>
              </a:rPr>
              <a:t>Please respond online at:</a:t>
            </a:r>
          </a:p>
          <a:p>
            <a:pPr marL="0" indent="0">
              <a:buNone/>
            </a:pPr>
            <a:r>
              <a:rPr lang="en-GB" dirty="0" smtClean="0">
                <a:solidFill>
                  <a:schemeClr val="tx1"/>
                </a:solidFill>
              </a:rPr>
              <a:t>    </a:t>
            </a:r>
            <a:r>
              <a:rPr lang="en-GB" sz="2600" u="sng" dirty="0">
                <a:solidFill>
                  <a:schemeClr val="tx1"/>
                </a:solidFill>
                <a:hlinkClick r:id="rId3"/>
              </a:rPr>
              <a:t>https://consult.environment-agency.gov.uk/fcrm/national-strategy-public</a:t>
            </a:r>
            <a:r>
              <a:rPr lang="en-GB" sz="2600" u="sng" dirty="0">
                <a:solidFill>
                  <a:schemeClr val="tx1"/>
                </a:solidFill>
              </a:rPr>
              <a:t> </a:t>
            </a:r>
          </a:p>
          <a:p>
            <a:pPr marL="0" indent="0">
              <a:buNone/>
            </a:pPr>
            <a:endParaRPr lang="en-GB" u="sng" dirty="0" smtClean="0"/>
          </a:p>
          <a:p>
            <a:r>
              <a:rPr lang="en-GB" dirty="0" smtClean="0">
                <a:solidFill>
                  <a:schemeClr val="tx1"/>
                </a:solidFill>
              </a:rPr>
              <a:t>All supporting documents can be found on this web page</a:t>
            </a:r>
          </a:p>
          <a:p>
            <a:pPr marL="0" indent="0">
              <a:buNone/>
            </a:pPr>
            <a:endParaRPr lang="en-GB" dirty="0">
              <a:solidFill>
                <a:schemeClr val="tx1"/>
              </a:solidFill>
            </a:endParaRPr>
          </a:p>
          <a:p>
            <a:r>
              <a:rPr lang="en-GB" b="1" dirty="0" smtClean="0">
                <a:solidFill>
                  <a:schemeClr val="tx1"/>
                </a:solidFill>
              </a:rPr>
              <a:t>Deadline </a:t>
            </a:r>
            <a:r>
              <a:rPr lang="en-GB" b="1" dirty="0">
                <a:solidFill>
                  <a:schemeClr val="tx1"/>
                </a:solidFill>
              </a:rPr>
              <a:t>for responses: </a:t>
            </a:r>
            <a:r>
              <a:rPr lang="en-GB" b="1" dirty="0" smtClean="0">
                <a:solidFill>
                  <a:schemeClr val="tx1"/>
                </a:solidFill>
              </a:rPr>
              <a:t>4th </a:t>
            </a:r>
            <a:r>
              <a:rPr lang="en-GB" b="1" dirty="0">
                <a:solidFill>
                  <a:schemeClr val="tx1"/>
                </a:solidFill>
              </a:rPr>
              <a:t>July 2019</a:t>
            </a:r>
          </a:p>
          <a:p>
            <a:endParaRPr lang="en-GB" dirty="0">
              <a:solidFill>
                <a:schemeClr val="tx2"/>
              </a:solidFill>
            </a:endParaRPr>
          </a:p>
        </p:txBody>
      </p:sp>
    </p:spTree>
    <p:extLst>
      <p:ext uri="{BB962C8B-B14F-4D97-AF65-F5344CB8AC3E}">
        <p14:creationId xmlns:p14="http://schemas.microsoft.com/office/powerpoint/2010/main" val="394117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Strategy timetable</a:t>
            </a:r>
            <a:endParaRPr lang="en-GB" dirty="0"/>
          </a:p>
        </p:txBody>
      </p:sp>
      <p:sp>
        <p:nvSpPr>
          <p:cNvPr id="5" name="Slide Number Placeholder 4"/>
          <p:cNvSpPr>
            <a:spLocks noGrp="1"/>
          </p:cNvSpPr>
          <p:nvPr>
            <p:ph type="sldNum" sz="quarter" idx="15"/>
          </p:nvPr>
        </p:nvSpPr>
        <p:spPr/>
        <p:txBody>
          <a:bodyPr/>
          <a:lstStyle/>
          <a:p>
            <a:pPr>
              <a:defRPr/>
            </a:pPr>
            <a:fld id="{D47A91DE-D07E-4F55-B6A0-E6FB5C42246F}" type="slidenum">
              <a:rPr lang="en-GB" smtClean="0"/>
              <a:pPr>
                <a:defRPr/>
              </a:pPr>
              <a:t>14</a:t>
            </a:fld>
            <a:endParaRPr lang="en-GB" dirty="0"/>
          </a:p>
        </p:txBody>
      </p:sp>
      <p:sp>
        <p:nvSpPr>
          <p:cNvPr id="6"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pic>
        <p:nvPicPr>
          <p:cNvPr id="7" name="Picture 6"/>
          <p:cNvPicPr>
            <a:picLocks noChangeAspect="1"/>
          </p:cNvPicPr>
          <p:nvPr/>
        </p:nvPicPr>
        <p:blipFill>
          <a:blip r:embed="rId3"/>
          <a:stretch>
            <a:fillRect/>
          </a:stretch>
        </p:blipFill>
        <p:spPr>
          <a:xfrm>
            <a:off x="629952" y="1916832"/>
            <a:ext cx="10553646" cy="2916139"/>
          </a:xfrm>
          <a:prstGeom prst="rect">
            <a:avLst/>
          </a:prstGeom>
        </p:spPr>
      </p:pic>
    </p:spTree>
    <p:extLst>
      <p:ext uri="{BB962C8B-B14F-4D97-AF65-F5344CB8AC3E}">
        <p14:creationId xmlns:p14="http://schemas.microsoft.com/office/powerpoint/2010/main" val="3741154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15</a:t>
            </a:fld>
            <a:endParaRPr lang="en-GB" dirty="0"/>
          </a:p>
        </p:txBody>
      </p:sp>
      <p:sp>
        <p:nvSpPr>
          <p:cNvPr id="6" name="Title 2"/>
          <p:cNvSpPr>
            <a:spLocks noGrp="1"/>
          </p:cNvSpPr>
          <p:nvPr>
            <p:ph type="title"/>
          </p:nvPr>
        </p:nvSpPr>
        <p:spPr>
          <a:xfrm>
            <a:off x="4173329" y="260648"/>
            <a:ext cx="3815398" cy="949325"/>
          </a:xfrm>
        </p:spPr>
        <p:txBody>
          <a:bodyPr/>
          <a:lstStyle/>
          <a:p>
            <a:pPr marL="0" indent="0" algn="ctr"/>
            <a:r>
              <a:rPr lang="en-GB" dirty="0" smtClean="0"/>
              <a:t>Thank you</a:t>
            </a:r>
          </a:p>
        </p:txBody>
      </p:sp>
      <p:sp>
        <p:nvSpPr>
          <p:cNvPr id="9" name="Footer Placeholder 3">
            <a:extLst>
              <a:ext uri="{FF2B5EF4-FFF2-40B4-BE49-F238E27FC236}">
                <a16:creationId xmlns:a16="http://schemas.microsoft.com/office/drawing/2014/main" xmlns=""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335" y="928627"/>
            <a:ext cx="5267386" cy="5267386"/>
          </a:xfrm>
          <a:prstGeom prst="rect">
            <a:avLst/>
          </a:prstGeom>
        </p:spPr>
      </p:pic>
    </p:spTree>
    <p:extLst>
      <p:ext uri="{BB962C8B-B14F-4D97-AF65-F5344CB8AC3E}">
        <p14:creationId xmlns:p14="http://schemas.microsoft.com/office/powerpoint/2010/main" val="4243653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2</a:t>
            </a:fld>
            <a:endParaRPr lang="en-GB" dirty="0"/>
          </a:p>
        </p:txBody>
      </p:sp>
      <p:sp>
        <p:nvSpPr>
          <p:cNvPr id="9" name="Title 1"/>
          <p:cNvSpPr txBox="1">
            <a:spLocks/>
          </p:cNvSpPr>
          <p:nvPr/>
        </p:nvSpPr>
        <p:spPr bwMode="auto">
          <a:xfrm>
            <a:off x="839416" y="476672"/>
            <a:ext cx="8207375" cy="49859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r>
              <a:rPr lang="en-GB" dirty="0" smtClean="0"/>
              <a:t>What we hope to achieve:</a:t>
            </a:r>
            <a:endParaRPr lang="en-GB" dirty="0"/>
          </a:p>
        </p:txBody>
      </p:sp>
      <p:sp>
        <p:nvSpPr>
          <p:cNvPr id="10" name="Content Placeholder 3"/>
          <p:cNvSpPr>
            <a:spLocks noGrp="1"/>
          </p:cNvSpPr>
          <p:nvPr>
            <p:ph idx="1"/>
          </p:nvPr>
        </p:nvSpPr>
        <p:spPr>
          <a:xfrm>
            <a:off x="839416" y="1191294"/>
            <a:ext cx="10081120" cy="2494020"/>
          </a:xfrm>
        </p:spPr>
        <p:txBody>
          <a:bodyPr/>
          <a:lstStyle/>
          <a:p>
            <a:pPr marL="514350" indent="-514350">
              <a:buAutoNum type="arabicPeriod"/>
            </a:pPr>
            <a:r>
              <a:rPr lang="en-GB" dirty="0" smtClean="0">
                <a:solidFill>
                  <a:schemeClr val="tx1"/>
                </a:solidFill>
              </a:rPr>
              <a:t>Understand:</a:t>
            </a:r>
          </a:p>
          <a:p>
            <a:pPr lvl="1"/>
            <a:r>
              <a:rPr lang="en-GB" dirty="0" smtClean="0">
                <a:solidFill>
                  <a:schemeClr val="tx1"/>
                </a:solidFill>
              </a:rPr>
              <a:t>The </a:t>
            </a:r>
            <a:r>
              <a:rPr lang="en-GB" dirty="0">
                <a:solidFill>
                  <a:schemeClr val="tx1"/>
                </a:solidFill>
              </a:rPr>
              <a:t>evidence and opportunity, and what the strategy will offer </a:t>
            </a:r>
          </a:p>
          <a:p>
            <a:pPr lvl="1"/>
            <a:r>
              <a:rPr lang="en-GB" dirty="0">
                <a:solidFill>
                  <a:schemeClr val="tx1"/>
                </a:solidFill>
              </a:rPr>
              <a:t>How the draft strategy has been developed</a:t>
            </a:r>
          </a:p>
          <a:p>
            <a:pPr lvl="1"/>
            <a:r>
              <a:rPr lang="en-GB" dirty="0">
                <a:solidFill>
                  <a:schemeClr val="tx1"/>
                </a:solidFill>
              </a:rPr>
              <a:t>What the consultation is about</a:t>
            </a:r>
          </a:p>
          <a:p>
            <a:pPr lvl="1"/>
            <a:r>
              <a:rPr lang="en-GB" dirty="0">
                <a:solidFill>
                  <a:schemeClr val="tx1"/>
                </a:solidFill>
              </a:rPr>
              <a:t>How to respond to the consultation</a:t>
            </a:r>
          </a:p>
          <a:p>
            <a:pPr lvl="1"/>
            <a:r>
              <a:rPr lang="en-GB" dirty="0">
                <a:solidFill>
                  <a:schemeClr val="tx1"/>
                </a:solidFill>
              </a:rPr>
              <a:t>How and when the final strategy will be </a:t>
            </a:r>
            <a:r>
              <a:rPr lang="en-GB" dirty="0" smtClean="0">
                <a:solidFill>
                  <a:schemeClr val="tx1"/>
                </a:solidFill>
              </a:rPr>
              <a:t>produced</a:t>
            </a:r>
            <a:endParaRPr lang="en-GB" dirty="0">
              <a:solidFill>
                <a:schemeClr val="tx1"/>
              </a:solidFill>
            </a:endParaRPr>
          </a:p>
          <a:p>
            <a:pPr marL="0" indent="0">
              <a:buNone/>
            </a:pPr>
            <a:endParaRPr lang="en-GB" dirty="0">
              <a:solidFill>
                <a:schemeClr val="tx1"/>
              </a:solidFill>
            </a:endParaRPr>
          </a:p>
        </p:txBody>
      </p:sp>
      <p:sp>
        <p:nvSpPr>
          <p:cNvPr id="11" name="Content Placeholder 3"/>
          <p:cNvSpPr txBox="1">
            <a:spLocks/>
          </p:cNvSpPr>
          <p:nvPr/>
        </p:nvSpPr>
        <p:spPr bwMode="auto">
          <a:xfrm>
            <a:off x="839416" y="4117362"/>
            <a:ext cx="9505056" cy="14998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baseline="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baseline="0">
                <a:solidFill>
                  <a:schemeClr val="accent6"/>
                </a:solidFill>
                <a:latin typeface="+mn-lt"/>
                <a:ea typeface="+mn-ea"/>
                <a:cs typeface="+mn-cs"/>
              </a:defRPr>
            </a:lvl2pPr>
            <a:lvl3pPr marL="647700" indent="0" algn="l" rtl="0" eaLnBrk="1" fontAlgn="base" hangingPunct="1">
              <a:lnSpc>
                <a:spcPct val="95000"/>
              </a:lnSpc>
              <a:spcBef>
                <a:spcPct val="20000"/>
              </a:spcBef>
              <a:spcAft>
                <a:spcPct val="0"/>
              </a:spcAft>
              <a:buFont typeface="Arial" charset="0"/>
              <a:buNone/>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079500" indent="0" algn="l" rtl="0" eaLnBrk="1" fontAlgn="base" hangingPunct="1">
              <a:lnSpc>
                <a:spcPct val="95000"/>
              </a:lnSpc>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eriod" startAt="2"/>
            </a:pPr>
            <a:r>
              <a:rPr lang="en-GB" dirty="0" smtClean="0">
                <a:solidFill>
                  <a:schemeClr val="tx1"/>
                </a:solidFill>
              </a:rPr>
              <a:t>Discuss </a:t>
            </a:r>
            <a:r>
              <a:rPr lang="en-GB" dirty="0">
                <a:solidFill>
                  <a:schemeClr val="tx1"/>
                </a:solidFill>
              </a:rPr>
              <a:t>our views on the </a:t>
            </a:r>
            <a:r>
              <a:rPr lang="en-GB" dirty="0" smtClean="0">
                <a:solidFill>
                  <a:schemeClr val="tx1"/>
                </a:solidFill>
              </a:rPr>
              <a:t>consultation</a:t>
            </a:r>
          </a:p>
          <a:p>
            <a:pPr marL="0" indent="0">
              <a:buNone/>
            </a:pPr>
            <a:endParaRPr lang="en-GB" dirty="0" smtClean="0">
              <a:solidFill>
                <a:schemeClr val="tx1"/>
              </a:solidFill>
            </a:endParaRPr>
          </a:p>
          <a:p>
            <a:pPr marL="0" indent="0">
              <a:buNone/>
            </a:pPr>
            <a:r>
              <a:rPr lang="en-GB" dirty="0" smtClean="0">
                <a:solidFill>
                  <a:schemeClr val="tx1"/>
                </a:solidFill>
              </a:rPr>
              <a:t>3.  Agree </a:t>
            </a:r>
            <a:r>
              <a:rPr lang="en-GB" dirty="0">
                <a:solidFill>
                  <a:schemeClr val="tx1"/>
                </a:solidFill>
              </a:rPr>
              <a:t>how we want to respond to the </a:t>
            </a:r>
            <a:r>
              <a:rPr lang="en-GB" dirty="0" smtClean="0">
                <a:solidFill>
                  <a:schemeClr val="tx1"/>
                </a:solidFill>
              </a:rPr>
              <a:t>consultation</a:t>
            </a:r>
            <a:endParaRPr lang="en-GB" dirty="0">
              <a:solidFill>
                <a:schemeClr val="tx1"/>
              </a:solidFill>
            </a:endParaRPr>
          </a:p>
        </p:txBody>
      </p:sp>
      <p:sp>
        <p:nvSpPr>
          <p:cNvPr id="6"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spTree>
    <p:extLst>
      <p:ext uri="{BB962C8B-B14F-4D97-AF65-F5344CB8AC3E}">
        <p14:creationId xmlns:p14="http://schemas.microsoft.com/office/powerpoint/2010/main" val="3727357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3</a:t>
            </a:fld>
            <a:endParaRPr lang="en-GB" dirty="0"/>
          </a:p>
        </p:txBody>
      </p:sp>
      <p:pic>
        <p:nvPicPr>
          <p:cNvPr id="9" name="Picture 8"/>
          <p:cNvPicPr>
            <a:picLocks noChangeAspect="1"/>
          </p:cNvPicPr>
          <p:nvPr/>
        </p:nvPicPr>
        <p:blipFill>
          <a:blip r:embed="rId3"/>
          <a:stretch>
            <a:fillRect/>
          </a:stretch>
        </p:blipFill>
        <p:spPr>
          <a:xfrm>
            <a:off x="7852406" y="295401"/>
            <a:ext cx="4116528" cy="5811690"/>
          </a:xfrm>
          <a:prstGeom prst="rect">
            <a:avLst/>
          </a:prstGeom>
        </p:spPr>
      </p:pic>
      <p:sp>
        <p:nvSpPr>
          <p:cNvPr id="10" name="Title 1"/>
          <p:cNvSpPr txBox="1">
            <a:spLocks/>
          </p:cNvSpPr>
          <p:nvPr/>
        </p:nvSpPr>
        <p:spPr bwMode="auto">
          <a:xfrm>
            <a:off x="748192" y="374905"/>
            <a:ext cx="6876372" cy="5578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a:r>
              <a:rPr lang="en-GB" dirty="0" smtClean="0">
                <a:solidFill>
                  <a:srgbClr val="00B050"/>
                </a:solidFill>
              </a:rPr>
              <a:t>The evidence and opportunity</a:t>
            </a:r>
            <a:endParaRPr lang="en-GB" dirty="0">
              <a:solidFill>
                <a:srgbClr val="00B050"/>
              </a:solidFill>
            </a:endParaRPr>
          </a:p>
        </p:txBody>
      </p:sp>
      <p:sp>
        <p:nvSpPr>
          <p:cNvPr id="11" name="Rectangle 10"/>
          <p:cNvSpPr/>
          <p:nvPr/>
        </p:nvSpPr>
        <p:spPr>
          <a:xfrm>
            <a:off x="748192" y="1156431"/>
            <a:ext cx="6876372" cy="1938992"/>
          </a:xfrm>
          <a:prstGeom prst="rect">
            <a:avLst/>
          </a:prstGeom>
        </p:spPr>
        <p:txBody>
          <a:bodyPr wrap="square">
            <a:spAutoFit/>
          </a:bodyPr>
          <a:lstStyle/>
          <a:p>
            <a:pPr marL="457200" indent="-457200">
              <a:buFont typeface="Arial" panose="020B0604020202020204" pitchFamily="34" charset="0"/>
              <a:buChar char="•"/>
            </a:pPr>
            <a:r>
              <a:rPr lang="en-GB" sz="3000" b="1" dirty="0"/>
              <a:t>Climate change </a:t>
            </a:r>
            <a:r>
              <a:rPr lang="en-GB" sz="3000" dirty="0"/>
              <a:t>-</a:t>
            </a:r>
            <a:r>
              <a:rPr lang="en-GB" sz="3000" dirty="0" smtClean="0"/>
              <a:t> </a:t>
            </a:r>
            <a:r>
              <a:rPr lang="en-GB" sz="3000" dirty="0"/>
              <a:t>the biggest risk we </a:t>
            </a:r>
            <a:r>
              <a:rPr lang="en-GB" sz="3000" dirty="0" smtClean="0"/>
              <a:t>face, already </a:t>
            </a:r>
            <a:r>
              <a:rPr lang="en-GB" sz="3000" dirty="0"/>
              <a:t>causing more frequent, intense flooding and sea level rise. </a:t>
            </a:r>
            <a:endParaRPr lang="en-GB" sz="3000" dirty="0" smtClean="0"/>
          </a:p>
        </p:txBody>
      </p:sp>
      <p:sp>
        <p:nvSpPr>
          <p:cNvPr id="12" name="Rectangle 11"/>
          <p:cNvSpPr/>
          <p:nvPr/>
        </p:nvSpPr>
        <p:spPr>
          <a:xfrm>
            <a:off x="748192" y="4110681"/>
            <a:ext cx="6854081" cy="1923604"/>
          </a:xfrm>
          <a:prstGeom prst="rect">
            <a:avLst/>
          </a:prstGeom>
        </p:spPr>
        <p:txBody>
          <a:bodyPr wrap="square">
            <a:spAutoFit/>
          </a:bodyPr>
          <a:lstStyle/>
          <a:p>
            <a:pPr marL="457200" indent="-457200">
              <a:buFont typeface="Arial" panose="020B0604020202020204" pitchFamily="34" charset="0"/>
              <a:buChar char="•"/>
            </a:pPr>
            <a:r>
              <a:rPr lang="en-GB" sz="3000" b="1" dirty="0" smtClean="0"/>
              <a:t>A new </a:t>
            </a:r>
            <a:r>
              <a:rPr lang="en-GB" sz="3000" b="1" dirty="0"/>
              <a:t>l</a:t>
            </a:r>
            <a:r>
              <a:rPr lang="en-GB" sz="3000" b="1" dirty="0" smtClean="0"/>
              <a:t>ong-term approach - </a:t>
            </a:r>
            <a:r>
              <a:rPr lang="en-GB" sz="3000" dirty="0" smtClean="0"/>
              <a:t>to</a:t>
            </a:r>
            <a:r>
              <a:rPr lang="en-GB" sz="3000" b="1" dirty="0" smtClean="0"/>
              <a:t> </a:t>
            </a:r>
            <a:r>
              <a:rPr lang="en-GB" sz="3000" dirty="0" smtClean="0"/>
              <a:t>improve the resilience of the nation, setting out national ambitions for England that work for every place.</a:t>
            </a:r>
            <a:endParaRPr lang="en-GB" sz="3000" dirty="0"/>
          </a:p>
        </p:txBody>
      </p:sp>
      <p:sp>
        <p:nvSpPr>
          <p:cNvPr id="13" name="Title 1"/>
          <p:cNvSpPr txBox="1">
            <a:spLocks/>
          </p:cNvSpPr>
          <p:nvPr/>
        </p:nvSpPr>
        <p:spPr bwMode="auto">
          <a:xfrm>
            <a:off x="748192" y="3496830"/>
            <a:ext cx="6603948" cy="6138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a:r>
              <a:rPr lang="en-GB" dirty="0" smtClean="0">
                <a:solidFill>
                  <a:srgbClr val="00B050"/>
                </a:solidFill>
              </a:rPr>
              <a:t>What the strategy will offer</a:t>
            </a:r>
            <a:endParaRPr lang="en-GB" dirty="0">
              <a:solidFill>
                <a:srgbClr val="00B050"/>
              </a:solidFill>
            </a:endParaRPr>
          </a:p>
        </p:txBody>
      </p:sp>
      <p:sp>
        <p:nvSpPr>
          <p:cNvPr id="8"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spTree>
    <p:extLst>
      <p:ext uri="{BB962C8B-B14F-4D97-AF65-F5344CB8AC3E}">
        <p14:creationId xmlns:p14="http://schemas.microsoft.com/office/powerpoint/2010/main" val="1075334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4</a:t>
            </a:fld>
            <a:endParaRPr lang="en-GB" dirty="0"/>
          </a:p>
        </p:txBody>
      </p:sp>
      <p:sp>
        <p:nvSpPr>
          <p:cNvPr id="9" name="Title 3"/>
          <p:cNvSpPr txBox="1">
            <a:spLocks/>
          </p:cNvSpPr>
          <p:nvPr/>
        </p:nvSpPr>
        <p:spPr bwMode="auto">
          <a:xfrm>
            <a:off x="609445" y="620688"/>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r>
              <a:rPr lang="en-GB" dirty="0" smtClean="0"/>
              <a:t>Developing the draft strategy</a:t>
            </a:r>
            <a:endParaRPr lang="en-GB" dirty="0"/>
          </a:p>
        </p:txBody>
      </p:sp>
      <p:sp>
        <p:nvSpPr>
          <p:cNvPr id="10" name="Content Placeholder 4"/>
          <p:cNvSpPr>
            <a:spLocks noGrp="1"/>
          </p:cNvSpPr>
          <p:nvPr>
            <p:ph idx="1"/>
          </p:nvPr>
        </p:nvSpPr>
        <p:spPr>
          <a:xfrm>
            <a:off x="823227" y="1787018"/>
            <a:ext cx="10313333" cy="4575175"/>
          </a:xfrm>
        </p:spPr>
        <p:txBody>
          <a:bodyPr>
            <a:normAutofit/>
          </a:bodyPr>
          <a:lstStyle/>
          <a:p>
            <a:pPr lvl="0"/>
            <a:r>
              <a:rPr lang="en-GB" dirty="0" smtClean="0">
                <a:solidFill>
                  <a:schemeClr val="tx1"/>
                </a:solidFill>
              </a:rPr>
              <a:t>Current </a:t>
            </a:r>
            <a:r>
              <a:rPr lang="en-GB" dirty="0">
                <a:solidFill>
                  <a:schemeClr val="tx1"/>
                </a:solidFill>
              </a:rPr>
              <a:t>strategy published in 2011</a:t>
            </a:r>
          </a:p>
          <a:p>
            <a:pPr lvl="0"/>
            <a:endParaRPr lang="en-GB" dirty="0" smtClean="0">
              <a:solidFill>
                <a:schemeClr val="tx1"/>
              </a:solidFill>
            </a:endParaRPr>
          </a:p>
          <a:p>
            <a:pPr lvl="0"/>
            <a:r>
              <a:rPr lang="en-GB" dirty="0" smtClean="0">
                <a:solidFill>
                  <a:schemeClr val="tx1"/>
                </a:solidFill>
              </a:rPr>
              <a:t>During 2018, the Environment </a:t>
            </a:r>
            <a:r>
              <a:rPr lang="en-GB" dirty="0">
                <a:solidFill>
                  <a:schemeClr val="tx1"/>
                </a:solidFill>
              </a:rPr>
              <a:t>Agency worked in </a:t>
            </a:r>
            <a:r>
              <a:rPr lang="en-GB" dirty="0" smtClean="0">
                <a:solidFill>
                  <a:schemeClr val="tx1"/>
                </a:solidFill>
              </a:rPr>
              <a:t>collaboration with 90 organisations to develop a new strategy</a:t>
            </a:r>
            <a:endParaRPr lang="en-GB" dirty="0">
              <a:solidFill>
                <a:schemeClr val="tx1"/>
              </a:solidFill>
            </a:endParaRPr>
          </a:p>
          <a:p>
            <a:endParaRPr lang="en-GB" dirty="0" smtClean="0">
              <a:solidFill>
                <a:schemeClr val="tx1"/>
              </a:solidFill>
            </a:endParaRPr>
          </a:p>
          <a:p>
            <a:r>
              <a:rPr lang="en-GB" dirty="0" smtClean="0">
                <a:solidFill>
                  <a:schemeClr val="tx1"/>
                </a:solidFill>
              </a:rPr>
              <a:t>Now </a:t>
            </a:r>
            <a:r>
              <a:rPr lang="en-GB" dirty="0">
                <a:solidFill>
                  <a:schemeClr val="tx1"/>
                </a:solidFill>
              </a:rPr>
              <a:t>want wider input as part of this consultation</a:t>
            </a:r>
          </a:p>
        </p:txBody>
      </p:sp>
      <p:sp>
        <p:nvSpPr>
          <p:cNvPr id="11"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spTree>
    <p:extLst>
      <p:ext uri="{BB962C8B-B14F-4D97-AF65-F5344CB8AC3E}">
        <p14:creationId xmlns:p14="http://schemas.microsoft.com/office/powerpoint/2010/main" val="3091294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5</a:t>
            </a:fld>
            <a:endParaRPr lang="en-GB" dirty="0"/>
          </a:p>
        </p:txBody>
      </p:sp>
      <p:sp>
        <p:nvSpPr>
          <p:cNvPr id="11"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smtClean="0">
                <a:solidFill>
                  <a:schemeClr val="tx2"/>
                </a:solidFill>
              </a:rPr>
              <a:t>A nation ready for, and resilient to, flooding and coastal change</a:t>
            </a:r>
            <a:endParaRPr lang="en-GB" sz="1600" b="1" dirty="0">
              <a:solidFill>
                <a:schemeClr val="tx2"/>
              </a:solidFill>
            </a:endParaRPr>
          </a:p>
        </p:txBody>
      </p:sp>
      <p:pic>
        <p:nvPicPr>
          <p:cNvPr id="13" name="Picture 12"/>
          <p:cNvPicPr>
            <a:picLocks noChangeAspect="1"/>
          </p:cNvPicPr>
          <p:nvPr/>
        </p:nvPicPr>
        <p:blipFill>
          <a:blip r:embed="rId3"/>
          <a:stretch>
            <a:fillRect/>
          </a:stretch>
        </p:blipFill>
        <p:spPr>
          <a:xfrm>
            <a:off x="1891233" y="4984408"/>
            <a:ext cx="1675049" cy="1035364"/>
          </a:xfrm>
          <a:prstGeom prst="rect">
            <a:avLst/>
          </a:prstGeom>
        </p:spPr>
      </p:pic>
      <p:pic>
        <p:nvPicPr>
          <p:cNvPr id="14" name="Picture 13"/>
          <p:cNvPicPr>
            <a:picLocks noChangeAspect="1"/>
          </p:cNvPicPr>
          <p:nvPr/>
        </p:nvPicPr>
        <p:blipFill>
          <a:blip r:embed="rId4"/>
          <a:stretch>
            <a:fillRect/>
          </a:stretch>
        </p:blipFill>
        <p:spPr>
          <a:xfrm>
            <a:off x="3693624" y="4362677"/>
            <a:ext cx="2685472" cy="1657095"/>
          </a:xfrm>
          <a:prstGeom prst="rect">
            <a:avLst/>
          </a:prstGeom>
        </p:spPr>
      </p:pic>
      <p:pic>
        <p:nvPicPr>
          <p:cNvPr id="15" name="Picture 14"/>
          <p:cNvPicPr>
            <a:picLocks noChangeAspect="1"/>
          </p:cNvPicPr>
          <p:nvPr/>
        </p:nvPicPr>
        <p:blipFill>
          <a:blip r:embed="rId5"/>
          <a:stretch>
            <a:fillRect/>
          </a:stretch>
        </p:blipFill>
        <p:spPr>
          <a:xfrm>
            <a:off x="6506438" y="635684"/>
            <a:ext cx="5428956" cy="5384088"/>
          </a:xfrm>
          <a:prstGeom prst="rect">
            <a:avLst/>
          </a:prstGeom>
        </p:spPr>
      </p:pic>
      <p:sp>
        <p:nvSpPr>
          <p:cNvPr id="16" name="Title 3"/>
          <p:cNvSpPr txBox="1">
            <a:spLocks/>
          </p:cNvSpPr>
          <p:nvPr/>
        </p:nvSpPr>
        <p:spPr bwMode="auto">
          <a:xfrm>
            <a:off x="624418" y="635684"/>
            <a:ext cx="5957254" cy="5610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r>
              <a:rPr lang="en-GB" dirty="0" smtClean="0"/>
              <a:t>Key documents</a:t>
            </a:r>
            <a:endParaRPr lang="en-GB" dirty="0"/>
          </a:p>
        </p:txBody>
      </p:sp>
      <p:pic>
        <p:nvPicPr>
          <p:cNvPr id="18" name="Picture 17"/>
          <p:cNvPicPr>
            <a:picLocks noChangeAspect="1"/>
          </p:cNvPicPr>
          <p:nvPr/>
        </p:nvPicPr>
        <p:blipFill>
          <a:blip r:embed="rId6"/>
          <a:stretch>
            <a:fillRect/>
          </a:stretch>
        </p:blipFill>
        <p:spPr>
          <a:xfrm>
            <a:off x="4595102" y="3199115"/>
            <a:ext cx="1783994" cy="1035364"/>
          </a:xfrm>
          <a:prstGeom prst="rect">
            <a:avLst/>
          </a:prstGeom>
        </p:spPr>
      </p:pic>
      <p:sp>
        <p:nvSpPr>
          <p:cNvPr id="19" name="Rectangle 18"/>
          <p:cNvSpPr/>
          <p:nvPr/>
        </p:nvSpPr>
        <p:spPr>
          <a:xfrm>
            <a:off x="430591" y="1509913"/>
            <a:ext cx="5953441" cy="1231106"/>
          </a:xfrm>
          <a:prstGeom prst="rect">
            <a:avLst/>
          </a:prstGeom>
        </p:spPr>
        <p:txBody>
          <a:bodyPr wrap="square">
            <a:spAutoFit/>
          </a:bodyPr>
          <a:lstStyle/>
          <a:p>
            <a:pPr marL="457200" indent="-457200">
              <a:buFont typeface="Arial" panose="020B0604020202020204" pitchFamily="34" charset="0"/>
              <a:buChar char="•"/>
            </a:pPr>
            <a:r>
              <a:rPr lang="en-GB" sz="3000" dirty="0" smtClean="0"/>
              <a:t>Consultation Document</a:t>
            </a:r>
          </a:p>
          <a:p>
            <a:endParaRPr lang="en-GB" sz="1400" dirty="0" smtClean="0"/>
          </a:p>
          <a:p>
            <a:pPr marL="457200" indent="-457200">
              <a:buFont typeface="Arial" panose="020B0604020202020204" pitchFamily="34" charset="0"/>
              <a:buChar char="•"/>
            </a:pPr>
            <a:r>
              <a:rPr lang="en-GB" sz="3000" dirty="0" smtClean="0"/>
              <a:t>Draft Strategy</a:t>
            </a:r>
          </a:p>
        </p:txBody>
      </p:sp>
      <p:sp>
        <p:nvSpPr>
          <p:cNvPr id="20" name="Rectangle 19"/>
          <p:cNvSpPr/>
          <p:nvPr/>
        </p:nvSpPr>
        <p:spPr>
          <a:xfrm>
            <a:off x="404165" y="2846008"/>
            <a:ext cx="3483043" cy="1477328"/>
          </a:xfrm>
          <a:prstGeom prst="rect">
            <a:avLst/>
          </a:prstGeom>
        </p:spPr>
        <p:txBody>
          <a:bodyPr wrap="square">
            <a:spAutoFit/>
          </a:bodyPr>
          <a:lstStyle/>
          <a:p>
            <a:pPr marL="457200" indent="-457200">
              <a:buFont typeface="Arial" panose="020B0604020202020204" pitchFamily="34" charset="0"/>
              <a:buChar char="•"/>
            </a:pPr>
            <a:r>
              <a:rPr lang="en-GB" sz="3000" dirty="0"/>
              <a:t>Strategic Environmental Assessment </a:t>
            </a:r>
          </a:p>
        </p:txBody>
      </p:sp>
    </p:spTree>
    <p:extLst>
      <p:ext uri="{BB962C8B-B14F-4D97-AF65-F5344CB8AC3E}">
        <p14:creationId xmlns:p14="http://schemas.microsoft.com/office/powerpoint/2010/main" val="1839570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6</a:t>
            </a:fld>
            <a:endParaRPr lang="en-GB" dirty="0"/>
          </a:p>
        </p:txBody>
      </p:sp>
      <p:sp>
        <p:nvSpPr>
          <p:cNvPr id="6" name="Title 2"/>
          <p:cNvSpPr>
            <a:spLocks noGrp="1"/>
          </p:cNvSpPr>
          <p:nvPr>
            <p:ph type="title"/>
          </p:nvPr>
        </p:nvSpPr>
        <p:spPr>
          <a:xfrm>
            <a:off x="624418" y="721923"/>
            <a:ext cx="10943167" cy="949325"/>
          </a:xfrm>
        </p:spPr>
        <p:txBody>
          <a:bodyPr/>
          <a:lstStyle/>
          <a:p>
            <a:pPr marL="0" indent="0"/>
            <a:r>
              <a:rPr lang="en-GB" dirty="0" smtClean="0"/>
              <a:t>Strategy elements and structure</a:t>
            </a:r>
          </a:p>
        </p:txBody>
      </p:sp>
      <p:pic>
        <p:nvPicPr>
          <p:cNvPr id="4" name="Picture 3"/>
          <p:cNvPicPr>
            <a:picLocks noChangeAspect="1"/>
          </p:cNvPicPr>
          <p:nvPr/>
        </p:nvPicPr>
        <p:blipFill>
          <a:blip r:embed="rId3"/>
          <a:stretch>
            <a:fillRect/>
          </a:stretch>
        </p:blipFill>
        <p:spPr>
          <a:xfrm>
            <a:off x="1631504" y="1340768"/>
            <a:ext cx="8242208" cy="4855245"/>
          </a:xfrm>
          <a:prstGeom prst="rect">
            <a:avLst/>
          </a:prstGeom>
        </p:spPr>
      </p:pic>
      <p:sp>
        <p:nvSpPr>
          <p:cNvPr id="9"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smtClean="0">
                <a:solidFill>
                  <a:schemeClr val="tx2"/>
                </a:solidFill>
              </a:rPr>
              <a:t>A nation ready for, and resilient to, flooding and coastal change</a:t>
            </a:r>
            <a:endParaRPr lang="en-GB" sz="1600" b="1" dirty="0">
              <a:solidFill>
                <a:schemeClr val="tx2"/>
              </a:solidFill>
            </a:endParaRPr>
          </a:p>
        </p:txBody>
      </p:sp>
    </p:spTree>
    <p:extLst>
      <p:ext uri="{BB962C8B-B14F-4D97-AF65-F5344CB8AC3E}">
        <p14:creationId xmlns:p14="http://schemas.microsoft.com/office/powerpoint/2010/main" val="66141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7</a:t>
            </a:fld>
            <a:endParaRPr lang="en-GB" dirty="0"/>
          </a:p>
        </p:txBody>
      </p:sp>
      <p:sp>
        <p:nvSpPr>
          <p:cNvPr id="6" name="Title 2"/>
          <p:cNvSpPr>
            <a:spLocks noGrp="1"/>
          </p:cNvSpPr>
          <p:nvPr>
            <p:ph type="title"/>
          </p:nvPr>
        </p:nvSpPr>
        <p:spPr>
          <a:xfrm>
            <a:off x="609444" y="620688"/>
            <a:ext cx="10943167" cy="949325"/>
          </a:xfrm>
        </p:spPr>
        <p:txBody>
          <a:bodyPr/>
          <a:lstStyle/>
          <a:p>
            <a:pPr marL="0" indent="0"/>
            <a:r>
              <a:rPr lang="en-US" dirty="0"/>
              <a:t>Consultation </a:t>
            </a:r>
            <a:r>
              <a:rPr lang="en-US" dirty="0" smtClean="0"/>
              <a:t>questions </a:t>
            </a:r>
            <a:r>
              <a:rPr lang="en-US" dirty="0"/>
              <a:t>- </a:t>
            </a:r>
            <a:r>
              <a:rPr lang="en-US" dirty="0" smtClean="0"/>
              <a:t>structure</a:t>
            </a:r>
            <a:endParaRPr lang="en-GB" dirty="0" smtClean="0"/>
          </a:p>
        </p:txBody>
      </p:sp>
      <p:sp>
        <p:nvSpPr>
          <p:cNvPr id="7" name="Content Placeholder 3"/>
          <p:cNvSpPr>
            <a:spLocks noGrp="1"/>
          </p:cNvSpPr>
          <p:nvPr>
            <p:ph idx="1"/>
          </p:nvPr>
        </p:nvSpPr>
        <p:spPr>
          <a:xfrm>
            <a:off x="623056" y="1417639"/>
            <a:ext cx="10728584" cy="3955577"/>
          </a:xfrm>
        </p:spPr>
        <p:txBody>
          <a:bodyPr/>
          <a:lstStyle/>
          <a:p>
            <a:r>
              <a:rPr lang="en-GB" dirty="0" smtClean="0">
                <a:solidFill>
                  <a:schemeClr val="tx1"/>
                </a:solidFill>
              </a:rPr>
              <a:t>To </a:t>
            </a:r>
            <a:r>
              <a:rPr lang="en-GB" dirty="0">
                <a:solidFill>
                  <a:schemeClr val="tx1"/>
                </a:solidFill>
              </a:rPr>
              <a:t>what extent do you agree with the vision</a:t>
            </a:r>
            <a:r>
              <a:rPr lang="en-GB" dirty="0" smtClean="0">
                <a:solidFill>
                  <a:schemeClr val="tx1"/>
                </a:solidFill>
              </a:rPr>
              <a:t>?</a:t>
            </a:r>
          </a:p>
          <a:p>
            <a:r>
              <a:rPr lang="en-GB" dirty="0">
                <a:solidFill>
                  <a:schemeClr val="tx1"/>
                </a:solidFill>
              </a:rPr>
              <a:t>To what extent </a:t>
            </a:r>
            <a:r>
              <a:rPr lang="en-GB" dirty="0" smtClean="0">
                <a:solidFill>
                  <a:schemeClr val="tx1"/>
                </a:solidFill>
              </a:rPr>
              <a:t>do you agree </a:t>
            </a:r>
            <a:r>
              <a:rPr lang="en-GB" dirty="0">
                <a:solidFill>
                  <a:schemeClr val="tx1"/>
                </a:solidFill>
              </a:rPr>
              <a:t>with the Environment Agency’s proposed strategic overview role</a:t>
            </a:r>
            <a:r>
              <a:rPr lang="en-GB" dirty="0" smtClean="0">
                <a:solidFill>
                  <a:schemeClr val="tx1"/>
                </a:solidFill>
              </a:rPr>
              <a:t>?</a:t>
            </a:r>
          </a:p>
          <a:p>
            <a:endParaRPr lang="en-GB" sz="1400" dirty="0">
              <a:solidFill>
                <a:schemeClr val="tx1"/>
              </a:solidFill>
            </a:endParaRPr>
          </a:p>
          <a:p>
            <a:r>
              <a:rPr lang="en-GB" dirty="0">
                <a:solidFill>
                  <a:schemeClr val="tx1"/>
                </a:solidFill>
              </a:rPr>
              <a:t>For each Strategic Objective:</a:t>
            </a:r>
          </a:p>
          <a:p>
            <a:pPr lvl="1"/>
            <a:r>
              <a:rPr lang="en-GB" dirty="0">
                <a:solidFill>
                  <a:schemeClr val="tx1"/>
                </a:solidFill>
              </a:rPr>
              <a:t>To what extent do you agree with strategic objective x?</a:t>
            </a:r>
          </a:p>
          <a:p>
            <a:pPr lvl="1"/>
            <a:r>
              <a:rPr lang="en-GB" dirty="0">
                <a:solidFill>
                  <a:schemeClr val="tx1"/>
                </a:solidFill>
              </a:rPr>
              <a:t>Please provide comments on the measures described under strategic objective x and tell us about any additional measures you think there should be, and who could implement them. </a:t>
            </a:r>
            <a:endParaRPr lang="en-GB" dirty="0" smtClean="0">
              <a:solidFill>
                <a:schemeClr val="tx1"/>
              </a:solidFill>
            </a:endParaRPr>
          </a:p>
          <a:p>
            <a:endParaRPr lang="en-GB" sz="1400" dirty="0" smtClean="0">
              <a:solidFill>
                <a:schemeClr val="tx1"/>
              </a:solidFill>
            </a:endParaRPr>
          </a:p>
          <a:p>
            <a:r>
              <a:rPr lang="en-GB" dirty="0" smtClean="0">
                <a:solidFill>
                  <a:schemeClr val="tx1"/>
                </a:solidFill>
              </a:rPr>
              <a:t>Please </a:t>
            </a:r>
            <a:r>
              <a:rPr lang="en-GB" dirty="0">
                <a:solidFill>
                  <a:schemeClr val="tx1"/>
                </a:solidFill>
              </a:rPr>
              <a:t>provide any other comments</a:t>
            </a:r>
            <a:r>
              <a:rPr lang="en-GB" dirty="0" smtClean="0">
                <a:solidFill>
                  <a:schemeClr val="tx1"/>
                </a:solidFill>
              </a:rPr>
              <a:t>.</a:t>
            </a:r>
            <a:endParaRPr lang="en-GB" dirty="0">
              <a:solidFill>
                <a:schemeClr val="tx1"/>
              </a:solidFill>
            </a:endParaRPr>
          </a:p>
        </p:txBody>
      </p:sp>
      <p:sp>
        <p:nvSpPr>
          <p:cNvPr id="9"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smtClean="0">
                <a:solidFill>
                  <a:schemeClr val="tx2"/>
                </a:solidFill>
              </a:rPr>
              <a:t>A nation ready for, and resilient to, flooding and coastal change</a:t>
            </a:r>
            <a:endParaRPr lang="en-GB" sz="1600" b="1" dirty="0">
              <a:solidFill>
                <a:schemeClr val="tx2"/>
              </a:solidFill>
            </a:endParaRPr>
          </a:p>
        </p:txBody>
      </p:sp>
    </p:spTree>
    <p:extLst>
      <p:ext uri="{BB962C8B-B14F-4D97-AF65-F5344CB8AC3E}">
        <p14:creationId xmlns:p14="http://schemas.microsoft.com/office/powerpoint/2010/main" val="1728793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8</a:t>
            </a:fld>
            <a:endParaRPr lang="en-GB" dirty="0"/>
          </a:p>
        </p:txBody>
      </p:sp>
      <p:sp>
        <p:nvSpPr>
          <p:cNvPr id="6" name="Title 2"/>
          <p:cNvSpPr>
            <a:spLocks noGrp="1"/>
          </p:cNvSpPr>
          <p:nvPr>
            <p:ph type="title"/>
          </p:nvPr>
        </p:nvSpPr>
        <p:spPr>
          <a:xfrm>
            <a:off x="624419" y="468314"/>
            <a:ext cx="5279582" cy="949325"/>
          </a:xfrm>
        </p:spPr>
        <p:txBody>
          <a:bodyPr/>
          <a:lstStyle/>
          <a:p>
            <a:pPr marL="0" indent="0"/>
            <a:r>
              <a:rPr lang="en-GB" dirty="0" smtClean="0"/>
              <a:t>The overall </a:t>
            </a:r>
            <a:r>
              <a:rPr lang="en-GB" dirty="0"/>
              <a:t>v</a:t>
            </a:r>
            <a:r>
              <a:rPr lang="en-GB" dirty="0" smtClean="0"/>
              <a:t>ision is….</a:t>
            </a:r>
          </a:p>
        </p:txBody>
      </p:sp>
      <p:sp>
        <p:nvSpPr>
          <p:cNvPr id="3" name="Rectangle 2"/>
          <p:cNvSpPr/>
          <p:nvPr/>
        </p:nvSpPr>
        <p:spPr>
          <a:xfrm>
            <a:off x="866238" y="1417639"/>
            <a:ext cx="6096000" cy="4154984"/>
          </a:xfrm>
          <a:prstGeom prst="rect">
            <a:avLst/>
          </a:prstGeom>
        </p:spPr>
        <p:txBody>
          <a:bodyPr>
            <a:spAutoFit/>
          </a:bodyPr>
          <a:lstStyle/>
          <a:p>
            <a:pPr marL="0" indent="0">
              <a:buNone/>
            </a:pPr>
            <a:r>
              <a:rPr lang="en-GB" sz="4400" b="1" dirty="0"/>
              <a:t>… a nation ready for, and resilient to, flooding and coastal change – today, tomorrow and to the year </a:t>
            </a:r>
            <a:r>
              <a:rPr lang="en-GB" sz="4400" b="1" dirty="0" smtClean="0"/>
              <a:t>2100.</a:t>
            </a:r>
            <a:endParaRPr lang="en-GB" sz="4400" b="1" dirty="0"/>
          </a:p>
        </p:txBody>
      </p:sp>
      <p:pic>
        <p:nvPicPr>
          <p:cNvPr id="9" name="Picture 8"/>
          <p:cNvPicPr>
            <a:picLocks noChangeAspect="1"/>
          </p:cNvPicPr>
          <p:nvPr/>
        </p:nvPicPr>
        <p:blipFill>
          <a:blip r:embed="rId3"/>
          <a:stretch>
            <a:fillRect/>
          </a:stretch>
        </p:blipFill>
        <p:spPr>
          <a:xfrm>
            <a:off x="6672064" y="468314"/>
            <a:ext cx="5103310" cy="5598244"/>
          </a:xfrm>
          <a:prstGeom prst="rect">
            <a:avLst/>
          </a:prstGeom>
        </p:spPr>
      </p:pic>
      <p:sp>
        <p:nvSpPr>
          <p:cNvPr id="10"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smtClean="0">
                <a:solidFill>
                  <a:schemeClr val="tx2"/>
                </a:solidFill>
              </a:rPr>
              <a:t>A nation ready for, and resilient to, flooding and coastal change</a:t>
            </a:r>
            <a:endParaRPr lang="en-GB" sz="1600" b="1" dirty="0">
              <a:solidFill>
                <a:schemeClr val="tx2"/>
              </a:solidFill>
            </a:endParaRPr>
          </a:p>
        </p:txBody>
      </p:sp>
    </p:spTree>
    <p:extLst>
      <p:ext uri="{BB962C8B-B14F-4D97-AF65-F5344CB8AC3E}">
        <p14:creationId xmlns:p14="http://schemas.microsoft.com/office/powerpoint/2010/main" val="4059284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pPr algn="l">
              <a:defRPr/>
            </a:pPr>
            <a:fld id="{D47A91DE-D07E-4F55-B6A0-E6FB5C42246F}" type="slidenum">
              <a:rPr lang="en-GB" smtClean="0"/>
              <a:pPr algn="l">
                <a:defRPr/>
              </a:pPr>
              <a:t>9</a:t>
            </a:fld>
            <a:endParaRPr lang="en-GB" dirty="0"/>
          </a:p>
        </p:txBody>
      </p:sp>
      <p:sp>
        <p:nvSpPr>
          <p:cNvPr id="2" name="Title 1"/>
          <p:cNvSpPr>
            <a:spLocks noGrp="1"/>
          </p:cNvSpPr>
          <p:nvPr>
            <p:ph type="title"/>
          </p:nvPr>
        </p:nvSpPr>
        <p:spPr/>
        <p:txBody>
          <a:bodyPr/>
          <a:lstStyle/>
          <a:p>
            <a:r>
              <a:rPr lang="en-GB" dirty="0" smtClean="0"/>
              <a:t>Strategy ambitions</a:t>
            </a:r>
            <a:endParaRPr lang="en-GB" dirty="0"/>
          </a:p>
        </p:txBody>
      </p:sp>
      <p:sp>
        <p:nvSpPr>
          <p:cNvPr id="9" name="Content Placeholder 2"/>
          <p:cNvSpPr>
            <a:spLocks noGrp="1"/>
          </p:cNvSpPr>
          <p:nvPr>
            <p:ph idx="1"/>
          </p:nvPr>
        </p:nvSpPr>
        <p:spPr>
          <a:xfrm>
            <a:off x="1941602" y="1661563"/>
            <a:ext cx="9227621" cy="1085264"/>
          </a:xfrm>
        </p:spPr>
        <p:txBody>
          <a:bodyPr/>
          <a:lstStyle/>
          <a:p>
            <a:pPr marL="0" lvl="0" indent="0" fontAlgn="auto">
              <a:lnSpc>
                <a:spcPct val="100000"/>
              </a:lnSpc>
              <a:spcBef>
                <a:spcPts val="0"/>
              </a:spcBef>
              <a:spcAft>
                <a:spcPts val="0"/>
              </a:spcAft>
              <a:buNone/>
              <a:defRPr/>
            </a:pPr>
            <a:r>
              <a:rPr lang="en-GB" sz="3200" smtClean="0">
                <a:solidFill>
                  <a:schemeClr val="tx1"/>
                </a:solidFill>
              </a:rPr>
              <a:t>Climate resilient places</a:t>
            </a:r>
            <a:endParaRPr lang="en-GB" sz="3200" dirty="0">
              <a:solidFill>
                <a:schemeClr val="tx1"/>
              </a:solidFill>
            </a:endParaRPr>
          </a:p>
        </p:txBody>
      </p:sp>
      <p:pic>
        <p:nvPicPr>
          <p:cNvPr id="10" name="Picture 9" descr="\\prodds.ntnl\Shared\Brite\FCRM National Strategy\2017 Project\3. Milestones and work packages\communications\products\Icons\FCRM_strategy_SO4 Livingwith.png">
            <a:extLst>
              <a:ext uri="{FF2B5EF4-FFF2-40B4-BE49-F238E27FC236}">
                <a16:creationId xmlns="" xmlns:a16="http://schemas.microsoft.com/office/drawing/2014/main" id="{88159F60-8447-499E-B8BA-118D3BCB9B6E}"/>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395" y="1417639"/>
            <a:ext cx="1011395" cy="1063134"/>
          </a:xfrm>
          <a:prstGeom prst="rect">
            <a:avLst/>
          </a:prstGeom>
          <a:noFill/>
          <a:ln>
            <a:noFill/>
          </a:ln>
        </p:spPr>
      </p:pic>
      <p:pic>
        <p:nvPicPr>
          <p:cNvPr id="11" name="Picture 10" descr="\\prodds.ntnl\Shared\Brite\FCRM National Strategy\2017 Project\3. Milestones and work packages\communications\products\Icons\FCRM_strategy_SO1 Climate Resilience.png">
            <a:extLst>
              <a:ext uri="{FF2B5EF4-FFF2-40B4-BE49-F238E27FC236}">
                <a16:creationId xmlns="" xmlns:a16="http://schemas.microsoft.com/office/drawing/2014/main" id="{F2FF4E1D-D30C-4CEE-95D2-36903C860D4B}"/>
              </a:ext>
            </a:extLst>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712" y="3195143"/>
            <a:ext cx="967263" cy="1037768"/>
          </a:xfrm>
          <a:prstGeom prst="rect">
            <a:avLst/>
          </a:prstGeom>
          <a:noFill/>
          <a:ln>
            <a:noFill/>
          </a:ln>
        </p:spPr>
      </p:pic>
      <p:pic>
        <p:nvPicPr>
          <p:cNvPr id="12" name="Picture 11" descr="\\prodds.ntnl\Shared\Brite\FCRM National Strategy\2017 Project\3. Milestones and work packages\communications\products\Icons\FCRM_strategy_SO2 PeopleBusiness.png">
            <a:extLst>
              <a:ext uri="{FF2B5EF4-FFF2-40B4-BE49-F238E27FC236}">
                <a16:creationId xmlns="" xmlns:a16="http://schemas.microsoft.com/office/drawing/2014/main" id="{4B933781-FF45-4796-8525-17B6AAF94F8C}"/>
              </a:ext>
            </a:extLst>
          </p:cNvPr>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045" y="4947281"/>
            <a:ext cx="924930" cy="1034518"/>
          </a:xfrm>
          <a:prstGeom prst="rect">
            <a:avLst/>
          </a:prstGeom>
          <a:noFill/>
          <a:ln>
            <a:noFill/>
          </a:ln>
        </p:spPr>
      </p:pic>
      <p:sp>
        <p:nvSpPr>
          <p:cNvPr id="13" name="Rectangle 12"/>
          <p:cNvSpPr/>
          <p:nvPr/>
        </p:nvSpPr>
        <p:spPr>
          <a:xfrm>
            <a:off x="1920167" y="3219670"/>
            <a:ext cx="9637755" cy="1077218"/>
          </a:xfrm>
          <a:prstGeom prst="rect">
            <a:avLst/>
          </a:prstGeom>
        </p:spPr>
        <p:txBody>
          <a:bodyPr wrap="square">
            <a:spAutoFit/>
          </a:bodyPr>
          <a:lstStyle/>
          <a:p>
            <a:pPr lvl="0">
              <a:defRPr/>
            </a:pPr>
            <a:r>
              <a:rPr lang="en-GB" sz="3200" dirty="0" smtClean="0"/>
              <a:t>Today’s </a:t>
            </a:r>
            <a:r>
              <a:rPr lang="en-GB" sz="3200" dirty="0"/>
              <a:t>growth and infrastructure resilient in tomorrow’s </a:t>
            </a:r>
            <a:r>
              <a:rPr lang="en-GB" sz="3200" dirty="0" smtClean="0"/>
              <a:t>climate</a:t>
            </a:r>
            <a:endParaRPr lang="en-GB" sz="3200" dirty="0"/>
          </a:p>
        </p:txBody>
      </p:sp>
      <p:sp>
        <p:nvSpPr>
          <p:cNvPr id="14" name="Rectangle 13"/>
          <p:cNvSpPr/>
          <p:nvPr/>
        </p:nvSpPr>
        <p:spPr>
          <a:xfrm>
            <a:off x="1941602" y="5172152"/>
            <a:ext cx="7704225" cy="584775"/>
          </a:xfrm>
          <a:prstGeom prst="rect">
            <a:avLst/>
          </a:prstGeom>
        </p:spPr>
        <p:txBody>
          <a:bodyPr wrap="square">
            <a:spAutoFit/>
          </a:bodyPr>
          <a:lstStyle/>
          <a:p>
            <a:r>
              <a:rPr lang="en-GB" sz="3200" dirty="0"/>
              <a:t>A nation of climate champions</a:t>
            </a:r>
          </a:p>
        </p:txBody>
      </p:sp>
      <p:sp>
        <p:nvSpPr>
          <p:cNvPr id="15" name="Footer Placeholder 3">
            <a:extLst>
              <a:ext uri="{FF2B5EF4-FFF2-40B4-BE49-F238E27FC236}">
                <a16:creationId xmlns="" xmlns:a16="http://schemas.microsoft.com/office/drawing/2014/main" id="{5E774AFD-2CD9-4803-9843-E4E56425E548}"/>
              </a:ext>
            </a:extLst>
          </p:cNvPr>
          <p:cNvSpPr txBox="1">
            <a:spLocks/>
          </p:cNvSpPr>
          <p:nvPr/>
        </p:nvSpPr>
        <p:spPr>
          <a:xfrm>
            <a:off x="2890960" y="6455546"/>
            <a:ext cx="6380136" cy="389965"/>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solidFill>
                  <a:schemeClr val="tx2"/>
                </a:solidFill>
              </a:rPr>
              <a:t>A nation ready for, and resilient to, flooding and coastal change</a:t>
            </a:r>
            <a:endParaRPr lang="en-GB" sz="1600" b="1" dirty="0">
              <a:solidFill>
                <a:schemeClr val="tx2"/>
              </a:solidFill>
            </a:endParaRPr>
          </a:p>
        </p:txBody>
      </p:sp>
    </p:spTree>
    <p:extLst>
      <p:ext uri="{BB962C8B-B14F-4D97-AF65-F5344CB8AC3E}">
        <p14:creationId xmlns:p14="http://schemas.microsoft.com/office/powerpoint/2010/main" val="1914238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final">
  <a:themeElements>
    <a:clrScheme name="EA 2017">
      <a:dk1>
        <a:srgbClr val="000000"/>
      </a:dk1>
      <a:lt1>
        <a:srgbClr val="FFFFFF"/>
      </a:lt1>
      <a:dk2>
        <a:srgbClr val="00AF41"/>
      </a:dk2>
      <a:lt2>
        <a:srgbClr val="034B89"/>
      </a:lt2>
      <a:accent1>
        <a:srgbClr val="00AF41"/>
      </a:accent1>
      <a:accent2>
        <a:srgbClr val="034B89"/>
      </a:accent2>
      <a:accent3>
        <a:srgbClr val="B2C326"/>
      </a:accent3>
      <a:accent4>
        <a:srgbClr val="54BCE7"/>
      </a:accent4>
      <a:accent5>
        <a:srgbClr val="D95F15"/>
      </a:accent5>
      <a:accent6>
        <a:srgbClr val="7F7F7F"/>
      </a:accent6>
      <a:hlink>
        <a:srgbClr val="000000"/>
      </a:hlink>
      <a:folHlink>
        <a:srgbClr val="B2C326"/>
      </a:folHlink>
    </a:clrScheme>
    <a:fontScheme name="Environment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99_13_SD17 widescreen" id="{762522CF-F92A-41B0-90CA-520CFFC9E741}" vid="{B82EAC44-9E19-41B8-8815-832E03EDFF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1B5B476EFE7F3408B0C404BFC14252B" ma:contentTypeVersion="0" ma:contentTypeDescription="Create a new document." ma:contentTypeScope="" ma:versionID="1924a076822eda550b22f8d29c19fb93">
  <xsd:schema xmlns:xsd="http://www.w3.org/2001/XMLSchema" xmlns:xs="http://www.w3.org/2001/XMLSchema" xmlns:p="http://schemas.microsoft.com/office/2006/metadata/properties" xmlns:ns2="12d31bb5-0e23-443c-85e6-9cb1560b6540" targetNamespace="http://schemas.microsoft.com/office/2006/metadata/properties" ma:root="true" ma:fieldsID="f0fa664a06fdf366bd9551d0a59bd5c5" ns2:_="">
    <xsd:import namespace="12d31bb5-0e23-443c-85e6-9cb1560b654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d31bb5-0e23-443c-85e6-9cb1560b654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2d31bb5-0e23-443c-85e6-9cb1560b6540">JY2TX5JYPQJU-552-54</_dlc_DocId>
    <_dlc_DocIdUrl xmlns="12d31bb5-0e23-443c-85e6-9cb1560b6540">
      <Url>http://teamshare2.ea.gov/directorates/FCRM/EngagementToolkit/_layouts/DocIdRedir.aspx?ID=JY2TX5JYPQJU-552-54</Url>
      <Description>JY2TX5JYPQJU-552-54</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2DE6CA-7BB0-4B6F-A313-38F37D85CED8}">
  <ds:schemaRefs>
    <ds:schemaRef ds:uri="http://schemas.microsoft.com/sharepoint/events"/>
  </ds:schemaRefs>
</ds:datastoreItem>
</file>

<file path=customXml/itemProps2.xml><?xml version="1.0" encoding="utf-8"?>
<ds:datastoreItem xmlns:ds="http://schemas.openxmlformats.org/officeDocument/2006/customXml" ds:itemID="{5ECCAB9D-F2CB-45FC-8685-1816CF0F2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d31bb5-0e23-443c-85e6-9cb1560b6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CE845C-CF1F-404D-A03D-F1268BB0FD76}">
  <ds:schemaRefs>
    <ds:schemaRef ds:uri="http://schemas.openxmlformats.org/package/2006/metadata/core-properties"/>
    <ds:schemaRef ds:uri="http://schemas.microsoft.com/office/2006/documentManagement/types"/>
    <ds:schemaRef ds:uri="12d31bb5-0e23-443c-85e6-9cb1560b6540"/>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3231D79B-BF38-44BC-BFDF-84DA05E4BD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FCERM Strategy_DIY Slide Pack_v08_template</Template>
  <TotalTime>288</TotalTime>
  <Words>2337</Words>
  <Application>Microsoft Office PowerPoint</Application>
  <PresentationFormat>Widescreen</PresentationFormat>
  <Paragraphs>220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Aharoni</vt:lpstr>
      <vt:lpstr>Arial</vt:lpstr>
      <vt:lpstr>Calibri</vt:lpstr>
      <vt:lpstr>PPT template final</vt:lpstr>
      <vt:lpstr>PowerPoint Presentation</vt:lpstr>
      <vt:lpstr>PowerPoint Presentation</vt:lpstr>
      <vt:lpstr>PowerPoint Presentation</vt:lpstr>
      <vt:lpstr>PowerPoint Presentation</vt:lpstr>
      <vt:lpstr>PowerPoint Presentation</vt:lpstr>
      <vt:lpstr>Strategy elements and structure</vt:lpstr>
      <vt:lpstr>Consultation questions - structure</vt:lpstr>
      <vt:lpstr>The overall vision is….</vt:lpstr>
      <vt:lpstr>Strategy ambitions</vt:lpstr>
      <vt:lpstr>PowerPoint Presentation</vt:lpstr>
      <vt:lpstr>PowerPoint Presentation</vt:lpstr>
      <vt:lpstr>PowerPoint Presentation</vt:lpstr>
      <vt:lpstr>Responding to the consultation</vt:lpstr>
      <vt:lpstr>Strategy timetable</vt:lpstr>
      <vt:lpstr>Thank you</vt:lpstr>
    </vt:vector>
  </TitlesOfParts>
  <Company>Environment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Hardy, Karl M</dc:creator>
  <cp:keywords>powerpoint, PPT, power, point, template, 16:9, widescreen, presentation, 174_17, 174-17, 17417, 174 17</cp:keywords>
  <dc:description>version 1
issued 07/06/2017</dc:description>
  <cp:lastModifiedBy>Hodge, Ian</cp:lastModifiedBy>
  <cp:revision>29</cp:revision>
  <cp:lastPrinted>2017-05-08T09:31:30Z</cp:lastPrinted>
  <dcterms:created xsi:type="dcterms:W3CDTF">2019-04-29T14:59:42Z</dcterms:created>
  <dcterms:modified xsi:type="dcterms:W3CDTF">2019-09-26T11:58:31Z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0x01010051B5B476EFE7F3408B0C404BFC14252B</vt:lpwstr>
  </property>
  <property fmtid="{D5CDD505-2E9C-101B-9397-08002B2CF9AE}" pid="3" name="_dlc_DocIdItemGuid">
    <vt:lpwstr>e438c5f4-09c4-4924-96ae-3b2676b53340</vt:lpwstr>
  </property>
</Properties>
</file>