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16"/>
  </p:notesMasterIdLst>
  <p:sldIdLst>
    <p:sldId id="258" r:id="rId2"/>
    <p:sldId id="311" r:id="rId3"/>
    <p:sldId id="312" r:id="rId4"/>
    <p:sldId id="301" r:id="rId5"/>
    <p:sldId id="303" r:id="rId6"/>
    <p:sldId id="302" r:id="rId7"/>
    <p:sldId id="304" r:id="rId8"/>
    <p:sldId id="305" r:id="rId9"/>
    <p:sldId id="306" r:id="rId10"/>
    <p:sldId id="313" r:id="rId11"/>
    <p:sldId id="307" r:id="rId12"/>
    <p:sldId id="309" r:id="rId13"/>
    <p:sldId id="310" r:id="rId14"/>
    <p:sldId id="314" r:id="rId15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8ABB01E7-BBC4-42F5-8CFB-1176990880D7}">
          <p14:sldIdLst>
            <p14:sldId id="258"/>
            <p14:sldId id="311"/>
          </p14:sldIdLst>
        </p14:section>
        <p14:section name="Naamloze sectie" id="{37848B9C-5700-4623-B854-4900BB45E1A2}">
          <p14:sldIdLst>
            <p14:sldId id="312"/>
            <p14:sldId id="301"/>
            <p14:sldId id="303"/>
            <p14:sldId id="302"/>
            <p14:sldId id="304"/>
            <p14:sldId id="305"/>
            <p14:sldId id="306"/>
            <p14:sldId id="313"/>
            <p14:sldId id="307"/>
            <p14:sldId id="309"/>
            <p14:sldId id="310"/>
            <p14:sldId id="3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ham" initials="p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16" autoAdjust="0"/>
    <p:restoredTop sz="94659" autoAdjust="0"/>
  </p:normalViewPr>
  <p:slideViewPr>
    <p:cSldViewPr>
      <p:cViewPr varScale="1">
        <p:scale>
          <a:sx n="75" d="100"/>
          <a:sy n="75" d="100"/>
        </p:scale>
        <p:origin x="131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922548-FDD5-4A74-8ABB-F783C1E1025C}" type="datetimeFigureOut">
              <a:rPr lang="nl-NL" smtClean="0"/>
              <a:t>23-9-2016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DB170-33CE-4719-8E9E-35F2403C78A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1794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DB170-33CE-4719-8E9E-35F2403C78AB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5190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DB170-33CE-4719-8E9E-35F2403C78AB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0402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volg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51520" y="188640"/>
            <a:ext cx="8640960" cy="936103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Klik hier om de titel te bewerken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3"/>
          </p:nvPr>
        </p:nvSpPr>
        <p:spPr>
          <a:xfrm>
            <a:off x="250825" y="1412875"/>
            <a:ext cx="8642350" cy="525648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cxnSp>
        <p:nvCxnSpPr>
          <p:cNvPr id="4" name="Rechte verbindingslijn 3"/>
          <p:cNvCxnSpPr/>
          <p:nvPr userDrawn="1"/>
        </p:nvCxnSpPr>
        <p:spPr bwMode="auto">
          <a:xfrm flipV="1">
            <a:off x="0" y="126876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Picture 20" descr="logo1_hhnk.gif                                                 00042ACFMACPAT                         ABA78158: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116632"/>
            <a:ext cx="720080" cy="993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3" r:id="rId2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2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Golf f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194208"/>
            <a:ext cx="9144000" cy="3663792"/>
          </a:xfrm>
          <a:prstGeom prst="rect">
            <a:avLst/>
          </a:prstGeom>
        </p:spPr>
      </p:pic>
      <p:sp>
        <p:nvSpPr>
          <p:cNvPr id="6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Maintaining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primary</a:t>
            </a:r>
            <a:r>
              <a:rPr lang="nl-NL" dirty="0"/>
              <a:t> </a:t>
            </a:r>
            <a:r>
              <a:rPr lang="nl-NL" dirty="0" err="1"/>
              <a:t>flood</a:t>
            </a:r>
            <a:r>
              <a:rPr lang="nl-NL" dirty="0"/>
              <a:t> </a:t>
            </a:r>
            <a:r>
              <a:rPr lang="nl-NL" dirty="0" err="1"/>
              <a:t>defence</a:t>
            </a:r>
            <a:r>
              <a:rPr lang="nl-NL" dirty="0"/>
              <a:t> system of </a:t>
            </a:r>
            <a:r>
              <a:rPr lang="nl-NL" dirty="0" err="1"/>
              <a:t>the</a:t>
            </a:r>
            <a:r>
              <a:rPr lang="nl-NL" dirty="0"/>
              <a:t> Netherlands</a:t>
            </a:r>
            <a:br>
              <a:rPr lang="nl-NL" dirty="0"/>
            </a:br>
            <a:endParaRPr lang="nl-NL" dirty="0"/>
          </a:p>
        </p:txBody>
      </p:sp>
      <p:pic>
        <p:nvPicPr>
          <p:cNvPr id="5" name="Afbeelding 4" descr="HHN 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260648"/>
            <a:ext cx="1511973" cy="2204864"/>
          </a:xfrm>
          <a:prstGeom prst="rect">
            <a:avLst/>
          </a:prstGeom>
        </p:spPr>
      </p:pic>
      <p:pic>
        <p:nvPicPr>
          <p:cNvPr id="12" name="Audiobestand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0"/>
    </mc:Choice>
    <mc:Fallback xmlns="">
      <p:transition spd="slow" advTm="5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Water </a:t>
            </a:r>
            <a:r>
              <a:rPr lang="nl-NL" dirty="0" err="1"/>
              <a:t>Authority</a:t>
            </a: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Water Act (2009)</a:t>
            </a:r>
          </a:p>
          <a:p>
            <a:pPr lvl="1"/>
            <a:r>
              <a:rPr lang="en-GB" dirty="0"/>
              <a:t>Administrator provides:</a:t>
            </a:r>
          </a:p>
          <a:p>
            <a:pPr lvl="2"/>
            <a:r>
              <a:rPr lang="en-GB" dirty="0"/>
              <a:t>Mapping areas of regulation</a:t>
            </a:r>
          </a:p>
          <a:p>
            <a:pPr lvl="2"/>
            <a:r>
              <a:rPr lang="en-GB" dirty="0"/>
              <a:t>Registration of objects for management and maintenance</a:t>
            </a:r>
          </a:p>
          <a:p>
            <a:pPr lvl="2"/>
            <a:r>
              <a:rPr lang="en-GB" dirty="0"/>
              <a:t>Reporting of the status of the water defence</a:t>
            </a:r>
          </a:p>
          <a:p>
            <a:r>
              <a:rPr lang="en-GB" dirty="0"/>
              <a:t>Spatial planning Act (2006)</a:t>
            </a:r>
          </a:p>
          <a:p>
            <a:pPr lvl="1"/>
            <a:r>
              <a:rPr lang="en-GB" dirty="0"/>
              <a:t>Administrator provides:</a:t>
            </a:r>
          </a:p>
          <a:p>
            <a:pPr lvl="2"/>
            <a:r>
              <a:rPr lang="en-GB" dirty="0"/>
              <a:t> Map with areas of regulation  </a:t>
            </a:r>
          </a:p>
          <a:p>
            <a:pPr lvl="3"/>
            <a:r>
              <a:rPr lang="en-GB" dirty="0"/>
              <a:t> A regional structural vision </a:t>
            </a:r>
          </a:p>
          <a:p>
            <a:pPr lvl="3"/>
            <a:r>
              <a:rPr lang="en-GB" dirty="0"/>
              <a:t> A local structural vision  </a:t>
            </a:r>
          </a:p>
          <a:p>
            <a:pPr lvl="3"/>
            <a:r>
              <a:rPr lang="en-GB" dirty="0"/>
              <a:t> Zone planning</a:t>
            </a:r>
          </a:p>
          <a:p>
            <a:endParaRPr lang="en-GB" dirty="0"/>
          </a:p>
        </p:txBody>
      </p:sp>
      <p:pic>
        <p:nvPicPr>
          <p:cNvPr id="15" name="Audiobestand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5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27"/>
    </mc:Choice>
    <mc:Fallback xmlns="">
      <p:transition spd="slow" advTm="38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Area of regulation</a:t>
            </a:r>
            <a:br>
              <a:rPr lang="en-GB" dirty="0"/>
            </a:b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Protect the water defence</a:t>
            </a:r>
          </a:p>
          <a:p>
            <a:r>
              <a:rPr lang="en-GB" dirty="0"/>
              <a:t>Permit</a:t>
            </a:r>
          </a:p>
          <a:p>
            <a:pPr lvl="1"/>
            <a:r>
              <a:rPr lang="en-GB" dirty="0"/>
              <a:t>Development will be tested to regulation set up by the Water Authority and the policy of the Water Authority</a:t>
            </a:r>
          </a:p>
          <a:p>
            <a:r>
              <a:rPr lang="en-GB" dirty="0"/>
              <a:t>Four zones</a:t>
            </a:r>
          </a:p>
          <a:p>
            <a:pPr lvl="1"/>
            <a:r>
              <a:rPr lang="en-GB" dirty="0"/>
              <a:t>Water defence</a:t>
            </a:r>
          </a:p>
          <a:p>
            <a:pPr lvl="1"/>
            <a:r>
              <a:rPr lang="en-GB" dirty="0"/>
              <a:t>Protection zone A and B</a:t>
            </a:r>
          </a:p>
          <a:p>
            <a:pPr lvl="1"/>
            <a:r>
              <a:rPr lang="en-GB" dirty="0"/>
              <a:t>Area needed for the future </a:t>
            </a:r>
          </a:p>
          <a:p>
            <a:pPr lvl="2"/>
            <a:r>
              <a:rPr lang="en-GB" dirty="0"/>
              <a:t>Dykes 100 years</a:t>
            </a:r>
          </a:p>
          <a:p>
            <a:pPr lvl="2"/>
            <a:r>
              <a:rPr lang="en-GB" dirty="0"/>
              <a:t>Dunes 200 years (= protection zone A)</a:t>
            </a:r>
          </a:p>
          <a:p>
            <a:r>
              <a:rPr lang="en-GB" dirty="0"/>
              <a:t>Zones are defined differently for dunes and dykes</a:t>
            </a:r>
          </a:p>
          <a:p>
            <a:pPr marL="457200" lvl="1" indent="0">
              <a:buNone/>
            </a:pPr>
            <a:endParaRPr lang="en-GB" dirty="0"/>
          </a:p>
          <a:p>
            <a:pPr lvl="1"/>
            <a:endParaRPr lang="en-GB" dirty="0"/>
          </a:p>
        </p:txBody>
      </p:sp>
      <p:pic>
        <p:nvPicPr>
          <p:cNvPr id="11" name="Audiobestand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1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36"/>
    </mc:Choice>
    <mc:Fallback xmlns="">
      <p:transition spd="slow" advTm="60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Area of regulation dunes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/>
          <a:srcRect t="12181" r="15169" b="39539"/>
          <a:stretch/>
        </p:blipFill>
        <p:spPr>
          <a:xfrm>
            <a:off x="452064" y="1484783"/>
            <a:ext cx="7259906" cy="1645151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3851920" y="2863969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Water defence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1583668" y="2852936"/>
            <a:ext cx="16201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Zone protection A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5868144" y="2668270"/>
            <a:ext cx="120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Zone protection A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7107524" y="2679302"/>
            <a:ext cx="120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Zone protection B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179512" y="2679303"/>
            <a:ext cx="120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Zone protection B</a:t>
            </a:r>
          </a:p>
        </p:txBody>
      </p:sp>
      <p:sp>
        <p:nvSpPr>
          <p:cNvPr id="12" name="Rechthoek 11"/>
          <p:cNvSpPr/>
          <p:nvPr/>
        </p:nvSpPr>
        <p:spPr>
          <a:xfrm>
            <a:off x="783958" y="1714857"/>
            <a:ext cx="979730" cy="201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hthoek 12"/>
          <p:cNvSpPr/>
          <p:nvPr/>
        </p:nvSpPr>
        <p:spPr>
          <a:xfrm>
            <a:off x="1388404" y="1801035"/>
            <a:ext cx="4571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hthoek 13"/>
          <p:cNvSpPr/>
          <p:nvPr/>
        </p:nvSpPr>
        <p:spPr>
          <a:xfrm>
            <a:off x="454393" y="1972628"/>
            <a:ext cx="979730" cy="201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hthoek 14"/>
          <p:cNvSpPr/>
          <p:nvPr/>
        </p:nvSpPr>
        <p:spPr>
          <a:xfrm>
            <a:off x="3771811" y="1362760"/>
            <a:ext cx="872197" cy="3520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kstvak 15"/>
          <p:cNvSpPr txBox="1"/>
          <p:nvPr/>
        </p:nvSpPr>
        <p:spPr>
          <a:xfrm>
            <a:off x="251520" y="1484783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Defining areas of regulation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395536" y="3779748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Areas of regulation (</a:t>
            </a:r>
            <a:r>
              <a:rPr lang="en-GB" dirty="0" err="1"/>
              <a:t>Legger</a:t>
            </a:r>
            <a:r>
              <a:rPr lang="en-GB" dirty="0"/>
              <a:t>)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5076056" y="377974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Zone planning</a:t>
            </a:r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 rotWithShape="1">
          <a:blip r:embed="rId5"/>
          <a:srcRect l="24012" t="54866" r="42913" b="9380"/>
          <a:stretch/>
        </p:blipFill>
        <p:spPr>
          <a:xfrm>
            <a:off x="5076056" y="4365104"/>
            <a:ext cx="3672408" cy="2231965"/>
          </a:xfrm>
          <a:prstGeom prst="rect">
            <a:avLst/>
          </a:prstGeom>
        </p:spPr>
      </p:pic>
      <p:pic>
        <p:nvPicPr>
          <p:cNvPr id="1026" name="Afbeelding 1" descr="image00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3" t="27035" r="28470" b="35282"/>
          <a:stretch/>
        </p:blipFill>
        <p:spPr bwMode="auto">
          <a:xfrm>
            <a:off x="331628" y="4365104"/>
            <a:ext cx="3988344" cy="226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Rechte verbindingslijn 20"/>
          <p:cNvCxnSpPr/>
          <p:nvPr/>
        </p:nvCxnSpPr>
        <p:spPr>
          <a:xfrm>
            <a:off x="1043608" y="5517232"/>
            <a:ext cx="2448272" cy="0"/>
          </a:xfrm>
          <a:prstGeom prst="line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Rechte verbindingslijn 22"/>
          <p:cNvCxnSpPr/>
          <p:nvPr/>
        </p:nvCxnSpPr>
        <p:spPr>
          <a:xfrm>
            <a:off x="5508104" y="5517232"/>
            <a:ext cx="2448272" cy="0"/>
          </a:xfrm>
          <a:prstGeom prst="line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Rechte verbindingslijn 23"/>
          <p:cNvCxnSpPr/>
          <p:nvPr/>
        </p:nvCxnSpPr>
        <p:spPr>
          <a:xfrm>
            <a:off x="1434123" y="3356992"/>
            <a:ext cx="5658157" cy="0"/>
          </a:xfrm>
          <a:prstGeom prst="line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Audiobestan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55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88"/>
    </mc:Choice>
    <mc:Fallback xmlns="">
      <p:transition spd="slow" advTm="77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>
          <a:xfrm>
            <a:off x="250825" y="1537843"/>
            <a:ext cx="8642350" cy="5131517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22" name="Afbeelding 21"/>
          <p:cNvPicPr>
            <a:picLocks noChangeAspect="1"/>
          </p:cNvPicPr>
          <p:nvPr/>
        </p:nvPicPr>
        <p:blipFill rotWithShape="1">
          <a:blip r:embed="rId4"/>
          <a:srcRect l="9485" t="29959" r="52209" b="25870"/>
          <a:stretch/>
        </p:blipFill>
        <p:spPr>
          <a:xfrm>
            <a:off x="5119449" y="4131942"/>
            <a:ext cx="3484999" cy="2378511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/>
        </p:nvPicPr>
        <p:blipFill rotWithShape="1">
          <a:blip r:embed="rId5"/>
          <a:srcRect l="34683" t="20310" r="22707" b="23237"/>
          <a:stretch/>
        </p:blipFill>
        <p:spPr>
          <a:xfrm>
            <a:off x="539552" y="4131943"/>
            <a:ext cx="3151466" cy="231476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6"/>
          <a:srcRect t="18470" b="45796"/>
          <a:stretch/>
        </p:blipFill>
        <p:spPr>
          <a:xfrm>
            <a:off x="229445" y="1412874"/>
            <a:ext cx="8663035" cy="172809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Area of regulation dykes</a:t>
            </a:r>
          </a:p>
        </p:txBody>
      </p:sp>
      <p:sp>
        <p:nvSpPr>
          <p:cNvPr id="6" name="Rechthoek 5"/>
          <p:cNvSpPr/>
          <p:nvPr/>
        </p:nvSpPr>
        <p:spPr>
          <a:xfrm>
            <a:off x="3707904" y="1537842"/>
            <a:ext cx="4922509" cy="909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hthoek 6"/>
          <p:cNvSpPr/>
          <p:nvPr/>
        </p:nvSpPr>
        <p:spPr>
          <a:xfrm>
            <a:off x="2123728" y="1440347"/>
            <a:ext cx="999728" cy="222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hoek 7"/>
          <p:cNvSpPr/>
          <p:nvPr/>
        </p:nvSpPr>
        <p:spPr>
          <a:xfrm>
            <a:off x="2339752" y="1736763"/>
            <a:ext cx="504056" cy="180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hoek 8"/>
          <p:cNvSpPr/>
          <p:nvPr/>
        </p:nvSpPr>
        <p:spPr>
          <a:xfrm>
            <a:off x="5715023" y="1537841"/>
            <a:ext cx="1529081" cy="9939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hthoek 9"/>
          <p:cNvSpPr/>
          <p:nvPr/>
        </p:nvSpPr>
        <p:spPr>
          <a:xfrm>
            <a:off x="2730896" y="2240819"/>
            <a:ext cx="504056" cy="180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hthoek 11"/>
          <p:cNvSpPr/>
          <p:nvPr/>
        </p:nvSpPr>
        <p:spPr>
          <a:xfrm>
            <a:off x="228750" y="1412875"/>
            <a:ext cx="2092845" cy="863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hthoek 12"/>
          <p:cNvSpPr/>
          <p:nvPr/>
        </p:nvSpPr>
        <p:spPr>
          <a:xfrm>
            <a:off x="2771800" y="1376723"/>
            <a:ext cx="504056" cy="180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hthoek 13"/>
          <p:cNvSpPr/>
          <p:nvPr/>
        </p:nvSpPr>
        <p:spPr>
          <a:xfrm>
            <a:off x="5076056" y="2453964"/>
            <a:ext cx="432048" cy="254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kstvak 14"/>
          <p:cNvSpPr txBox="1"/>
          <p:nvPr/>
        </p:nvSpPr>
        <p:spPr>
          <a:xfrm>
            <a:off x="3059832" y="2935977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Water defence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1769824" y="2708920"/>
            <a:ext cx="9312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Zone </a:t>
            </a:r>
          </a:p>
          <a:p>
            <a:r>
              <a:rPr lang="en-GB" sz="1000" dirty="0"/>
              <a:t>protection </a:t>
            </a:r>
          </a:p>
          <a:p>
            <a:r>
              <a:rPr lang="en-GB" sz="1000" dirty="0"/>
              <a:t>A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5896759" y="2755023"/>
            <a:ext cx="120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Zone protection A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7136139" y="2766055"/>
            <a:ext cx="120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Zone protection B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539552" y="2780928"/>
            <a:ext cx="120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Zone protection B</a:t>
            </a:r>
          </a:p>
        </p:txBody>
      </p:sp>
      <p:sp>
        <p:nvSpPr>
          <p:cNvPr id="20" name="Tekstvak 19"/>
          <p:cNvSpPr txBox="1"/>
          <p:nvPr/>
        </p:nvSpPr>
        <p:spPr>
          <a:xfrm>
            <a:off x="395536" y="3491716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Areas of regulation (</a:t>
            </a:r>
            <a:r>
              <a:rPr lang="en-GB" dirty="0" err="1"/>
              <a:t>Legger</a:t>
            </a:r>
            <a:r>
              <a:rPr lang="en-GB" dirty="0"/>
              <a:t>)</a:t>
            </a:r>
          </a:p>
        </p:txBody>
      </p:sp>
      <p:sp>
        <p:nvSpPr>
          <p:cNvPr id="21" name="Tekstvak 20"/>
          <p:cNvSpPr txBox="1"/>
          <p:nvPr/>
        </p:nvSpPr>
        <p:spPr>
          <a:xfrm>
            <a:off x="5076056" y="349171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Zone planning</a:t>
            </a:r>
          </a:p>
        </p:txBody>
      </p:sp>
      <p:cxnSp>
        <p:nvCxnSpPr>
          <p:cNvPr id="26" name="Rechte verbindingslijn 25"/>
          <p:cNvCxnSpPr/>
          <p:nvPr/>
        </p:nvCxnSpPr>
        <p:spPr>
          <a:xfrm flipV="1">
            <a:off x="6847641" y="4514552"/>
            <a:ext cx="1097006" cy="498624"/>
          </a:xfrm>
          <a:prstGeom prst="line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Rechte verbindingslijn 28"/>
          <p:cNvCxnSpPr/>
          <p:nvPr/>
        </p:nvCxnSpPr>
        <p:spPr>
          <a:xfrm flipV="1">
            <a:off x="2250858" y="4514552"/>
            <a:ext cx="1097006" cy="498624"/>
          </a:xfrm>
          <a:prstGeom prst="line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Rechte verbindingslijn 29"/>
          <p:cNvCxnSpPr/>
          <p:nvPr/>
        </p:nvCxnSpPr>
        <p:spPr>
          <a:xfrm>
            <a:off x="1907704" y="3387788"/>
            <a:ext cx="5197947" cy="41212"/>
          </a:xfrm>
          <a:prstGeom prst="line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kstvak 24"/>
          <p:cNvSpPr txBox="1"/>
          <p:nvPr/>
        </p:nvSpPr>
        <p:spPr>
          <a:xfrm>
            <a:off x="251520" y="1403484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/>
              <a:t>Defining areas of regulation</a:t>
            </a:r>
          </a:p>
        </p:txBody>
      </p:sp>
      <p:pic>
        <p:nvPicPr>
          <p:cNvPr id="11" name="Audiobestand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34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17"/>
    </mc:Choice>
    <mc:Fallback xmlns="">
      <p:transition spd="slow" advTm="75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The </a:t>
            </a:r>
            <a:r>
              <a:rPr lang="nl-NL" dirty="0" err="1"/>
              <a:t>primary</a:t>
            </a:r>
            <a:r>
              <a:rPr lang="nl-NL" dirty="0"/>
              <a:t> </a:t>
            </a:r>
            <a:r>
              <a:rPr lang="nl-NL" dirty="0" err="1"/>
              <a:t>flood</a:t>
            </a:r>
            <a:r>
              <a:rPr lang="nl-NL" dirty="0"/>
              <a:t> </a:t>
            </a:r>
            <a:r>
              <a:rPr lang="nl-NL" dirty="0" err="1"/>
              <a:t>defence</a:t>
            </a:r>
            <a:r>
              <a:rPr lang="nl-NL" dirty="0"/>
              <a:t> system in </a:t>
            </a:r>
            <a:r>
              <a:rPr lang="nl-NL" dirty="0" err="1"/>
              <a:t>the</a:t>
            </a:r>
            <a:r>
              <a:rPr lang="nl-NL" dirty="0"/>
              <a:t> Netherlands</a:t>
            </a: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The </a:t>
            </a:r>
            <a:r>
              <a:rPr lang="nl-NL" dirty="0" err="1"/>
              <a:t>geography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Netherlands</a:t>
            </a:r>
          </a:p>
          <a:p>
            <a:r>
              <a:rPr lang="nl-NL" dirty="0"/>
              <a:t>The </a:t>
            </a:r>
            <a:r>
              <a:rPr lang="nl-NL" dirty="0" err="1"/>
              <a:t>primary</a:t>
            </a:r>
            <a:r>
              <a:rPr lang="nl-NL" dirty="0"/>
              <a:t> </a:t>
            </a:r>
            <a:r>
              <a:rPr lang="nl-NL" dirty="0" err="1"/>
              <a:t>flood</a:t>
            </a:r>
            <a:r>
              <a:rPr lang="nl-NL" dirty="0"/>
              <a:t> </a:t>
            </a:r>
            <a:r>
              <a:rPr lang="nl-NL" dirty="0" err="1"/>
              <a:t>defence</a:t>
            </a:r>
            <a:r>
              <a:rPr lang="nl-NL" dirty="0"/>
              <a:t> system of </a:t>
            </a:r>
            <a:r>
              <a:rPr lang="nl-NL" dirty="0" err="1"/>
              <a:t>the</a:t>
            </a:r>
            <a:r>
              <a:rPr lang="nl-NL" dirty="0"/>
              <a:t> Netherlands set in </a:t>
            </a:r>
            <a:r>
              <a:rPr lang="nl-NL" dirty="0" err="1"/>
              <a:t>Law</a:t>
            </a:r>
            <a:r>
              <a:rPr lang="nl-NL" dirty="0"/>
              <a:t> </a:t>
            </a:r>
          </a:p>
          <a:p>
            <a:pPr lvl="1"/>
            <a:r>
              <a:rPr lang="nl-NL" dirty="0"/>
              <a:t>Water Act</a:t>
            </a:r>
          </a:p>
          <a:p>
            <a:pPr lvl="1"/>
            <a:r>
              <a:rPr lang="nl-NL" dirty="0" err="1"/>
              <a:t>Spatial</a:t>
            </a:r>
            <a:r>
              <a:rPr lang="nl-NL" dirty="0"/>
              <a:t> planning Act</a:t>
            </a:r>
          </a:p>
          <a:p>
            <a:r>
              <a:rPr lang="nl-NL" dirty="0" err="1"/>
              <a:t>Overseen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National </a:t>
            </a:r>
            <a:r>
              <a:rPr lang="nl-NL" dirty="0" err="1"/>
              <a:t>Government</a:t>
            </a:r>
            <a:r>
              <a:rPr lang="nl-NL" dirty="0"/>
              <a:t>.</a:t>
            </a:r>
          </a:p>
          <a:p>
            <a:r>
              <a:rPr lang="en-GB" dirty="0"/>
              <a:t>Important to maintain the primary flood defence system</a:t>
            </a:r>
          </a:p>
          <a:p>
            <a:endParaRPr lang="en-GB" dirty="0"/>
          </a:p>
        </p:txBody>
      </p:sp>
      <p:pic>
        <p:nvPicPr>
          <p:cNvPr id="5" name="Audiobesta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99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85"/>
    </mc:Choice>
    <mc:Fallback xmlns="">
      <p:transition spd="slow" advTm="20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451" y="1484784"/>
            <a:ext cx="8785097" cy="518204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213770" y="3717032"/>
            <a:ext cx="47902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 dirty="0"/>
              <a:t>Hoogheemraadschap Hollands Noorderkwartier</a:t>
            </a:r>
          </a:p>
          <a:p>
            <a:endParaRPr lang="nl-NL" sz="1400" dirty="0"/>
          </a:p>
          <a:p>
            <a:endParaRPr lang="nl-NL" sz="1400" dirty="0"/>
          </a:p>
          <a:p>
            <a:r>
              <a:rPr lang="nl-NL" sz="1400" dirty="0"/>
              <a:t>Marjan Duiveman</a:t>
            </a:r>
          </a:p>
        </p:txBody>
      </p:sp>
      <p:pic>
        <p:nvPicPr>
          <p:cNvPr id="6" name="Audiobesta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29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59"/>
    </mc:Choice>
    <mc:Fallback xmlns="">
      <p:transition spd="slow" advTm="9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The </a:t>
            </a:r>
            <a:r>
              <a:rPr lang="nl-NL" dirty="0" err="1"/>
              <a:t>primary</a:t>
            </a:r>
            <a:r>
              <a:rPr lang="nl-NL" dirty="0"/>
              <a:t> </a:t>
            </a:r>
            <a:r>
              <a:rPr lang="nl-NL" dirty="0" err="1"/>
              <a:t>flood</a:t>
            </a:r>
            <a:r>
              <a:rPr lang="nl-NL" dirty="0"/>
              <a:t> </a:t>
            </a:r>
            <a:r>
              <a:rPr lang="nl-NL" dirty="0" err="1"/>
              <a:t>defence</a:t>
            </a:r>
            <a:r>
              <a:rPr lang="nl-NL" dirty="0"/>
              <a:t> system</a:t>
            </a: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The </a:t>
            </a:r>
            <a:r>
              <a:rPr lang="nl-NL" dirty="0" err="1"/>
              <a:t>primairy</a:t>
            </a:r>
            <a:r>
              <a:rPr lang="nl-NL" dirty="0"/>
              <a:t> </a:t>
            </a:r>
            <a:r>
              <a:rPr lang="nl-NL" dirty="0" err="1"/>
              <a:t>flood</a:t>
            </a:r>
            <a:r>
              <a:rPr lang="nl-NL" dirty="0"/>
              <a:t> </a:t>
            </a:r>
            <a:r>
              <a:rPr lang="nl-NL" dirty="0" err="1"/>
              <a:t>defence</a:t>
            </a:r>
            <a:r>
              <a:rPr lang="nl-NL" dirty="0"/>
              <a:t> system in </a:t>
            </a:r>
            <a:r>
              <a:rPr lang="nl-NL" dirty="0" err="1"/>
              <a:t>the</a:t>
            </a:r>
            <a:r>
              <a:rPr lang="nl-NL" dirty="0"/>
              <a:t> Netherlands</a:t>
            </a:r>
          </a:p>
          <a:p>
            <a:endParaRPr lang="nl-NL" dirty="0"/>
          </a:p>
          <a:p>
            <a:r>
              <a:rPr lang="nl-NL" dirty="0" err="1"/>
              <a:t>Maintaining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 </a:t>
            </a:r>
            <a:r>
              <a:rPr lang="nl-NL" dirty="0" err="1"/>
              <a:t>primary</a:t>
            </a:r>
            <a:r>
              <a:rPr lang="nl-NL" dirty="0"/>
              <a:t> </a:t>
            </a:r>
            <a:r>
              <a:rPr lang="nl-NL" dirty="0" err="1"/>
              <a:t>flood</a:t>
            </a:r>
            <a:r>
              <a:rPr lang="nl-NL" dirty="0"/>
              <a:t> </a:t>
            </a:r>
            <a:r>
              <a:rPr lang="nl-NL" dirty="0" err="1"/>
              <a:t>defence</a:t>
            </a:r>
            <a:r>
              <a:rPr lang="nl-NL" dirty="0"/>
              <a:t> system:</a:t>
            </a:r>
          </a:p>
          <a:p>
            <a:pPr lvl="1"/>
            <a:r>
              <a:rPr lang="nl-NL" dirty="0"/>
              <a:t>Three levels of </a:t>
            </a:r>
            <a:r>
              <a:rPr lang="nl-NL" dirty="0" err="1"/>
              <a:t>government</a:t>
            </a:r>
            <a:r>
              <a:rPr lang="nl-NL" dirty="0"/>
              <a:t> :</a:t>
            </a:r>
          </a:p>
          <a:p>
            <a:pPr lvl="2"/>
            <a:r>
              <a:rPr lang="nl-NL" dirty="0"/>
              <a:t>National </a:t>
            </a:r>
            <a:r>
              <a:rPr lang="nl-NL" dirty="0" err="1"/>
              <a:t>government</a:t>
            </a:r>
            <a:r>
              <a:rPr lang="nl-NL" dirty="0"/>
              <a:t> </a:t>
            </a:r>
          </a:p>
          <a:p>
            <a:pPr lvl="2"/>
            <a:r>
              <a:rPr lang="nl-NL" dirty="0" err="1"/>
              <a:t>Regional</a:t>
            </a:r>
            <a:r>
              <a:rPr lang="nl-NL" dirty="0"/>
              <a:t> </a:t>
            </a:r>
            <a:r>
              <a:rPr lang="nl-NL" dirty="0" err="1"/>
              <a:t>government</a:t>
            </a:r>
            <a:r>
              <a:rPr lang="nl-NL" dirty="0"/>
              <a:t> (</a:t>
            </a:r>
            <a:r>
              <a:rPr lang="nl-NL" dirty="0" err="1"/>
              <a:t>province</a:t>
            </a:r>
            <a:r>
              <a:rPr lang="nl-NL" dirty="0"/>
              <a:t>)</a:t>
            </a:r>
          </a:p>
          <a:p>
            <a:pPr lvl="2"/>
            <a:r>
              <a:rPr lang="nl-NL" dirty="0" err="1"/>
              <a:t>Local</a:t>
            </a:r>
            <a:r>
              <a:rPr lang="nl-NL" dirty="0"/>
              <a:t> </a:t>
            </a:r>
            <a:r>
              <a:rPr lang="nl-NL" dirty="0" err="1"/>
              <a:t>government</a:t>
            </a:r>
            <a:r>
              <a:rPr lang="nl-NL" dirty="0"/>
              <a:t> (</a:t>
            </a:r>
            <a:r>
              <a:rPr lang="nl-NL" dirty="0" err="1"/>
              <a:t>municipality</a:t>
            </a:r>
            <a:r>
              <a:rPr lang="nl-NL" dirty="0"/>
              <a:t>)</a:t>
            </a:r>
          </a:p>
          <a:p>
            <a:pPr lvl="1"/>
            <a:r>
              <a:rPr lang="nl-NL" dirty="0"/>
              <a:t> Water </a:t>
            </a:r>
            <a:r>
              <a:rPr lang="nl-NL" dirty="0" err="1"/>
              <a:t>Authority</a:t>
            </a:r>
            <a:endParaRPr lang="nl-NL" dirty="0"/>
          </a:p>
          <a:p>
            <a:pPr lvl="1"/>
            <a:endParaRPr lang="nl-NL" dirty="0"/>
          </a:p>
          <a:p>
            <a:r>
              <a:rPr lang="nl-NL" dirty="0" err="1"/>
              <a:t>Two</a:t>
            </a:r>
            <a:r>
              <a:rPr lang="nl-NL" dirty="0"/>
              <a:t> </a:t>
            </a:r>
            <a:r>
              <a:rPr lang="nl-NL" dirty="0" err="1"/>
              <a:t>examples</a:t>
            </a:r>
            <a:endParaRPr lang="nl-NL" dirty="0"/>
          </a:p>
          <a:p>
            <a:pPr lvl="3"/>
            <a:r>
              <a:rPr lang="nl-NL" dirty="0" err="1"/>
              <a:t>Dunes</a:t>
            </a:r>
            <a:endParaRPr lang="nl-NL" dirty="0"/>
          </a:p>
          <a:p>
            <a:pPr lvl="3"/>
            <a:r>
              <a:rPr lang="nl-NL" dirty="0"/>
              <a:t>Dykes</a:t>
            </a:r>
          </a:p>
          <a:p>
            <a:endParaRPr lang="en-GB" dirty="0"/>
          </a:p>
        </p:txBody>
      </p:sp>
      <p:pic>
        <p:nvPicPr>
          <p:cNvPr id="14" name="Audiobestand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4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76"/>
    </mc:Choice>
    <mc:Fallback xmlns="">
      <p:transition spd="slow" advTm="60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The </a:t>
            </a:r>
            <a:r>
              <a:rPr lang="nl-NL" dirty="0" err="1"/>
              <a:t>primary</a:t>
            </a:r>
            <a:r>
              <a:rPr lang="nl-NL" dirty="0"/>
              <a:t> </a:t>
            </a:r>
            <a:r>
              <a:rPr lang="nl-NL" dirty="0" err="1"/>
              <a:t>flood</a:t>
            </a:r>
            <a:r>
              <a:rPr lang="nl-NL" dirty="0"/>
              <a:t> </a:t>
            </a:r>
            <a:r>
              <a:rPr lang="nl-NL" dirty="0" err="1"/>
              <a:t>defence</a:t>
            </a:r>
            <a:r>
              <a:rPr lang="nl-NL" dirty="0"/>
              <a:t> system</a:t>
            </a:r>
            <a:endParaRPr lang="en-GB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" t="6145" r="8732" b="18179"/>
          <a:stretch/>
        </p:blipFill>
        <p:spPr>
          <a:xfrm>
            <a:off x="323528" y="1412776"/>
            <a:ext cx="4177160" cy="518983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" t="6145" r="7980" b="18179"/>
          <a:stretch/>
        </p:blipFill>
        <p:spPr>
          <a:xfrm>
            <a:off x="4572000" y="1412776"/>
            <a:ext cx="4320481" cy="5189836"/>
          </a:xfrm>
          <a:prstGeom prst="rect">
            <a:avLst/>
          </a:prstGeom>
        </p:spPr>
      </p:pic>
      <p:pic>
        <p:nvPicPr>
          <p:cNvPr id="12" name="Audiobestand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28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18"/>
    </mc:Choice>
    <mc:Fallback xmlns="">
      <p:transition spd="slow" advTm="27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Three levels of government</a:t>
            </a:r>
            <a:br>
              <a:rPr lang="en-GB" dirty="0"/>
            </a:b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national		 province		   municipality	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" t="6951" r="8442" b="17450"/>
          <a:stretch/>
        </p:blipFill>
        <p:spPr>
          <a:xfrm>
            <a:off x="35496" y="2376022"/>
            <a:ext cx="3046106" cy="3717274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" t="6951" r="8442" b="17450"/>
          <a:stretch/>
        </p:blipFill>
        <p:spPr>
          <a:xfrm>
            <a:off x="3038062" y="2376022"/>
            <a:ext cx="3046106" cy="3717274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" t="6951" r="8442" b="17450"/>
          <a:stretch/>
        </p:blipFill>
        <p:spPr>
          <a:xfrm>
            <a:off x="6062398" y="2376022"/>
            <a:ext cx="3046106" cy="3717274"/>
          </a:xfrm>
          <a:prstGeom prst="rect">
            <a:avLst/>
          </a:prstGeom>
        </p:spPr>
      </p:pic>
      <p:pic>
        <p:nvPicPr>
          <p:cNvPr id="7" name="Audiobesta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6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99"/>
    </mc:Choice>
    <mc:Fallback xmlns="">
      <p:transition spd="slow" advTm="38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" t="6951" r="8442" b="17450"/>
          <a:stretch/>
        </p:blipFill>
        <p:spPr>
          <a:xfrm>
            <a:off x="6097894" y="3140726"/>
            <a:ext cx="3046106" cy="3717274"/>
          </a:xfrm>
          <a:prstGeom prst="rect">
            <a:avLst/>
          </a:prstGeom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nl-NL" dirty="0" err="1"/>
              <a:t>Role</a:t>
            </a:r>
            <a:r>
              <a:rPr lang="nl-NL" dirty="0"/>
              <a:t> of </a:t>
            </a:r>
            <a:r>
              <a:rPr lang="nl-NL" dirty="0" err="1"/>
              <a:t>national</a:t>
            </a:r>
            <a:r>
              <a:rPr lang="nl-NL" dirty="0"/>
              <a:t> </a:t>
            </a:r>
            <a:r>
              <a:rPr lang="nl-NL" dirty="0" err="1"/>
              <a:t>government</a:t>
            </a:r>
            <a:r>
              <a:rPr lang="nl-NL" dirty="0"/>
              <a:t> in </a:t>
            </a:r>
            <a:r>
              <a:rPr lang="nl-NL" dirty="0" err="1"/>
              <a:t>maintaining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primary</a:t>
            </a:r>
            <a:r>
              <a:rPr lang="nl-NL" dirty="0"/>
              <a:t> </a:t>
            </a:r>
            <a:r>
              <a:rPr lang="nl-NL" dirty="0" err="1"/>
              <a:t>flood</a:t>
            </a:r>
            <a:r>
              <a:rPr lang="nl-NL" dirty="0"/>
              <a:t> </a:t>
            </a:r>
            <a:r>
              <a:rPr lang="nl-NL" dirty="0" err="1"/>
              <a:t>defence</a:t>
            </a:r>
            <a:r>
              <a:rPr lang="nl-NL" dirty="0"/>
              <a:t> system</a:t>
            </a:r>
          </a:p>
          <a:p>
            <a:r>
              <a:rPr lang="nl-NL" dirty="0" err="1"/>
              <a:t>Two</a:t>
            </a:r>
            <a:r>
              <a:rPr lang="nl-NL" dirty="0"/>
              <a:t> acts of </a:t>
            </a:r>
            <a:r>
              <a:rPr lang="nl-NL" dirty="0" err="1"/>
              <a:t>parliament</a:t>
            </a:r>
            <a:r>
              <a:rPr lang="nl-NL" dirty="0"/>
              <a:t>:</a:t>
            </a:r>
          </a:p>
          <a:p>
            <a:pPr lvl="1"/>
            <a:r>
              <a:rPr lang="nl-NL" dirty="0"/>
              <a:t>Water Act (2009)</a:t>
            </a:r>
          </a:p>
          <a:p>
            <a:pPr lvl="2"/>
            <a:r>
              <a:rPr lang="nl-NL" dirty="0"/>
              <a:t>Administrator</a:t>
            </a:r>
          </a:p>
          <a:p>
            <a:pPr lvl="3"/>
            <a:r>
              <a:rPr lang="nl-NL" dirty="0"/>
              <a:t>Map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areas</a:t>
            </a:r>
            <a:r>
              <a:rPr lang="nl-NL" dirty="0"/>
              <a:t> of </a:t>
            </a:r>
            <a:r>
              <a:rPr lang="nl-NL" dirty="0" err="1"/>
              <a:t>regulation</a:t>
            </a:r>
            <a:endParaRPr lang="nl-NL" dirty="0"/>
          </a:p>
          <a:p>
            <a:pPr lvl="3"/>
            <a:r>
              <a:rPr lang="nl-NL" dirty="0"/>
              <a:t>Register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objects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management </a:t>
            </a:r>
            <a:r>
              <a:rPr lang="nl-NL" dirty="0" err="1"/>
              <a:t>and</a:t>
            </a:r>
            <a:r>
              <a:rPr lang="nl-NL" dirty="0"/>
              <a:t> maintenance</a:t>
            </a:r>
          </a:p>
          <a:p>
            <a:pPr lvl="3"/>
            <a:r>
              <a:rPr lang="nl-NL" dirty="0"/>
              <a:t>Report </a:t>
            </a:r>
            <a:r>
              <a:rPr lang="nl-NL" dirty="0" err="1"/>
              <a:t>the</a:t>
            </a:r>
            <a:r>
              <a:rPr lang="nl-NL" dirty="0"/>
              <a:t> status of </a:t>
            </a:r>
            <a:r>
              <a:rPr lang="nl-NL" dirty="0" err="1"/>
              <a:t>the</a:t>
            </a:r>
            <a:r>
              <a:rPr lang="nl-NL" dirty="0"/>
              <a:t> water </a:t>
            </a:r>
            <a:r>
              <a:rPr lang="nl-NL" dirty="0" err="1"/>
              <a:t>defence</a:t>
            </a:r>
            <a:r>
              <a:rPr lang="nl-NL" dirty="0"/>
              <a:t> </a:t>
            </a:r>
            <a:r>
              <a:rPr lang="nl-NL" dirty="0" err="1"/>
              <a:t>every</a:t>
            </a:r>
            <a:r>
              <a:rPr lang="nl-NL" dirty="0"/>
              <a:t> 12 </a:t>
            </a:r>
            <a:r>
              <a:rPr lang="nl-NL" dirty="0" err="1"/>
              <a:t>year</a:t>
            </a:r>
            <a:r>
              <a:rPr lang="nl-NL" dirty="0"/>
              <a:t>.</a:t>
            </a:r>
          </a:p>
          <a:p>
            <a:pPr lvl="1"/>
            <a:r>
              <a:rPr lang="nl-NL" dirty="0" err="1"/>
              <a:t>Spatial</a:t>
            </a:r>
            <a:r>
              <a:rPr lang="nl-NL" dirty="0"/>
              <a:t> planning Act (2006)</a:t>
            </a:r>
          </a:p>
          <a:p>
            <a:pPr lvl="2"/>
            <a:r>
              <a:rPr lang="nl-NL" dirty="0" err="1"/>
              <a:t>Structural</a:t>
            </a:r>
            <a:r>
              <a:rPr lang="nl-NL" dirty="0"/>
              <a:t> </a:t>
            </a:r>
            <a:r>
              <a:rPr lang="nl-NL" dirty="0" err="1"/>
              <a:t>vision</a:t>
            </a:r>
            <a:endParaRPr lang="nl-NL" dirty="0"/>
          </a:p>
          <a:p>
            <a:pPr lvl="2"/>
            <a:r>
              <a:rPr lang="nl-NL" dirty="0" err="1"/>
              <a:t>Objects</a:t>
            </a:r>
            <a:r>
              <a:rPr lang="nl-NL" dirty="0"/>
              <a:t> of </a:t>
            </a:r>
            <a:r>
              <a:rPr lang="nl-NL" dirty="0" err="1"/>
              <a:t>national</a:t>
            </a:r>
            <a:r>
              <a:rPr lang="nl-NL" dirty="0"/>
              <a:t> </a:t>
            </a:r>
            <a:r>
              <a:rPr lang="nl-NL" dirty="0" err="1"/>
              <a:t>importance</a:t>
            </a:r>
            <a:endParaRPr lang="nl-NL" dirty="0"/>
          </a:p>
          <a:p>
            <a:pPr lvl="1"/>
            <a:endParaRPr lang="nl-NL" dirty="0"/>
          </a:p>
          <a:p>
            <a:pPr lvl="2"/>
            <a:endParaRPr lang="nl-NL" dirty="0"/>
          </a:p>
          <a:p>
            <a:endParaRPr lang="nl-NL" dirty="0"/>
          </a:p>
          <a:p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National </a:t>
            </a:r>
            <a:r>
              <a:rPr lang="nl-NL" dirty="0" err="1"/>
              <a:t>government</a:t>
            </a:r>
            <a:r>
              <a:rPr lang="nl-NL" dirty="0"/>
              <a:t/>
            </a:r>
            <a:br>
              <a:rPr lang="nl-NL" dirty="0"/>
            </a:br>
            <a:endParaRPr lang="en-GB" dirty="0"/>
          </a:p>
        </p:txBody>
      </p:sp>
      <p:pic>
        <p:nvPicPr>
          <p:cNvPr id="13" name="Audiobestand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74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59"/>
    </mc:Choice>
    <mc:Fallback xmlns="">
      <p:transition spd="slow" advTm="54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Regional government (province)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" t="6951" r="8442" b="17450"/>
          <a:stretch/>
        </p:blipFill>
        <p:spPr>
          <a:xfrm>
            <a:off x="6097894" y="3140726"/>
            <a:ext cx="3046106" cy="3717274"/>
          </a:xfrm>
          <a:prstGeom prst="rect">
            <a:avLst/>
          </a:prstGeom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err="1"/>
              <a:t>Role</a:t>
            </a:r>
            <a:r>
              <a:rPr lang="nl-NL" dirty="0"/>
              <a:t> of </a:t>
            </a:r>
            <a:r>
              <a:rPr lang="nl-NL" dirty="0" err="1"/>
              <a:t>regional</a:t>
            </a:r>
            <a:r>
              <a:rPr lang="nl-NL" dirty="0"/>
              <a:t> </a:t>
            </a:r>
            <a:r>
              <a:rPr lang="nl-NL" dirty="0" err="1"/>
              <a:t>government</a:t>
            </a:r>
            <a:r>
              <a:rPr lang="nl-NL" dirty="0"/>
              <a:t> in </a:t>
            </a:r>
            <a:r>
              <a:rPr lang="nl-NL" dirty="0" err="1"/>
              <a:t>maintaining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primary</a:t>
            </a:r>
            <a:r>
              <a:rPr lang="nl-NL" dirty="0"/>
              <a:t> </a:t>
            </a:r>
            <a:r>
              <a:rPr lang="nl-NL" dirty="0" err="1"/>
              <a:t>flood</a:t>
            </a:r>
            <a:r>
              <a:rPr lang="nl-NL" dirty="0"/>
              <a:t> </a:t>
            </a:r>
            <a:r>
              <a:rPr lang="nl-NL" dirty="0" err="1"/>
              <a:t>defence</a:t>
            </a:r>
            <a:r>
              <a:rPr lang="nl-NL" dirty="0"/>
              <a:t> system</a:t>
            </a:r>
          </a:p>
          <a:p>
            <a:endParaRPr lang="nl-NL" dirty="0"/>
          </a:p>
          <a:p>
            <a:r>
              <a:rPr lang="nl-NL" dirty="0" err="1"/>
              <a:t>Spatial</a:t>
            </a:r>
            <a:r>
              <a:rPr lang="nl-NL" dirty="0"/>
              <a:t> planning Act</a:t>
            </a:r>
          </a:p>
          <a:p>
            <a:pPr lvl="1"/>
            <a:r>
              <a:rPr lang="nl-NL" dirty="0" err="1"/>
              <a:t>Structural</a:t>
            </a:r>
            <a:r>
              <a:rPr lang="nl-NL" dirty="0"/>
              <a:t> </a:t>
            </a:r>
            <a:r>
              <a:rPr lang="nl-NL" dirty="0" err="1"/>
              <a:t>vision</a:t>
            </a:r>
            <a:r>
              <a:rPr lang="nl-NL" dirty="0"/>
              <a:t> </a:t>
            </a:r>
          </a:p>
          <a:p>
            <a:pPr lvl="2"/>
            <a:r>
              <a:rPr lang="nl-NL" dirty="0" err="1"/>
              <a:t>objects</a:t>
            </a:r>
            <a:r>
              <a:rPr lang="nl-NL" dirty="0"/>
              <a:t> of </a:t>
            </a:r>
            <a:r>
              <a:rPr lang="nl-NL" dirty="0" err="1"/>
              <a:t>national</a:t>
            </a:r>
            <a:r>
              <a:rPr lang="nl-NL" dirty="0"/>
              <a:t> </a:t>
            </a:r>
            <a:r>
              <a:rPr lang="nl-NL" dirty="0" err="1"/>
              <a:t>importance</a:t>
            </a:r>
            <a:endParaRPr lang="nl-NL" dirty="0"/>
          </a:p>
          <a:p>
            <a:pPr lvl="2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  <a:p>
            <a:endParaRPr lang="nl-NL" dirty="0"/>
          </a:p>
          <a:p>
            <a:endParaRPr lang="en-GB" dirty="0"/>
          </a:p>
        </p:txBody>
      </p:sp>
      <p:pic>
        <p:nvPicPr>
          <p:cNvPr id="16" name="Audiobestand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6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54"/>
    </mc:Choice>
    <mc:Fallback xmlns="">
      <p:transition spd="slow" advTm="42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" t="6951" r="8442" b="17450"/>
          <a:stretch/>
        </p:blipFill>
        <p:spPr>
          <a:xfrm>
            <a:off x="6075732" y="3117483"/>
            <a:ext cx="3046106" cy="371727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Local government (municipality)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err="1"/>
              <a:t>Role</a:t>
            </a:r>
            <a:r>
              <a:rPr lang="nl-NL" dirty="0"/>
              <a:t> of </a:t>
            </a:r>
            <a:r>
              <a:rPr lang="nl-NL" dirty="0" err="1"/>
              <a:t>local</a:t>
            </a:r>
            <a:r>
              <a:rPr lang="nl-NL" dirty="0"/>
              <a:t> </a:t>
            </a:r>
            <a:r>
              <a:rPr lang="nl-NL" dirty="0" err="1"/>
              <a:t>government</a:t>
            </a:r>
            <a:r>
              <a:rPr lang="nl-NL" dirty="0"/>
              <a:t> in </a:t>
            </a:r>
            <a:r>
              <a:rPr lang="nl-NL" dirty="0" err="1"/>
              <a:t>maintaining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primary</a:t>
            </a:r>
            <a:r>
              <a:rPr lang="nl-NL" dirty="0"/>
              <a:t> </a:t>
            </a:r>
            <a:r>
              <a:rPr lang="nl-NL" dirty="0" err="1"/>
              <a:t>flood</a:t>
            </a:r>
            <a:r>
              <a:rPr lang="nl-NL" dirty="0"/>
              <a:t> </a:t>
            </a:r>
            <a:r>
              <a:rPr lang="nl-NL" dirty="0" err="1"/>
              <a:t>defence</a:t>
            </a:r>
            <a:r>
              <a:rPr lang="nl-NL" dirty="0"/>
              <a:t> system</a:t>
            </a:r>
          </a:p>
          <a:p>
            <a:r>
              <a:rPr lang="nl-NL" dirty="0" err="1"/>
              <a:t>Spatial</a:t>
            </a:r>
            <a:r>
              <a:rPr lang="nl-NL" dirty="0"/>
              <a:t> planning Act</a:t>
            </a:r>
          </a:p>
          <a:p>
            <a:pPr lvl="1"/>
            <a:r>
              <a:rPr lang="nl-NL" dirty="0" err="1"/>
              <a:t>Structural</a:t>
            </a:r>
            <a:r>
              <a:rPr lang="nl-NL" dirty="0"/>
              <a:t> </a:t>
            </a:r>
            <a:r>
              <a:rPr lang="nl-NL" dirty="0" err="1"/>
              <a:t>vision</a:t>
            </a:r>
            <a:endParaRPr lang="nl-NL" dirty="0"/>
          </a:p>
          <a:p>
            <a:pPr lvl="2"/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objects</a:t>
            </a:r>
            <a:r>
              <a:rPr lang="nl-NL" dirty="0"/>
              <a:t> of </a:t>
            </a:r>
            <a:r>
              <a:rPr lang="nl-NL" dirty="0" err="1"/>
              <a:t>national</a:t>
            </a:r>
            <a:r>
              <a:rPr lang="nl-NL" dirty="0"/>
              <a:t> </a:t>
            </a:r>
            <a:r>
              <a:rPr lang="nl-NL" dirty="0" err="1"/>
              <a:t>importance</a:t>
            </a:r>
            <a:endParaRPr lang="nl-NL" dirty="0"/>
          </a:p>
          <a:p>
            <a:pPr lvl="1"/>
            <a:r>
              <a:rPr lang="nl-NL" dirty="0"/>
              <a:t>Zone planning (</a:t>
            </a:r>
            <a:r>
              <a:rPr lang="nl-NL" dirty="0" err="1"/>
              <a:t>protected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err="1"/>
              <a:t>law</a:t>
            </a:r>
            <a:r>
              <a:rPr lang="nl-NL" dirty="0"/>
              <a:t>)</a:t>
            </a:r>
          </a:p>
          <a:p>
            <a:pPr lvl="2"/>
            <a:r>
              <a:rPr lang="nl-NL" dirty="0"/>
              <a:t>Map </a:t>
            </a:r>
          </a:p>
          <a:p>
            <a:pPr lvl="3"/>
            <a:r>
              <a:rPr lang="nl-NL" dirty="0" err="1"/>
              <a:t>with</a:t>
            </a:r>
            <a:r>
              <a:rPr lang="nl-NL" dirty="0"/>
              <a:t> land </a:t>
            </a:r>
            <a:r>
              <a:rPr lang="nl-NL" dirty="0" err="1"/>
              <a:t>use</a:t>
            </a:r>
            <a:r>
              <a:rPr lang="nl-NL" dirty="0"/>
              <a:t> zones</a:t>
            </a:r>
          </a:p>
          <a:p>
            <a:pPr lvl="4"/>
            <a:r>
              <a:rPr lang="nl-NL" dirty="0"/>
              <a:t>e.g. </a:t>
            </a:r>
            <a:r>
              <a:rPr lang="nl-NL" dirty="0" err="1"/>
              <a:t>flood</a:t>
            </a:r>
            <a:r>
              <a:rPr lang="nl-NL" dirty="0"/>
              <a:t> </a:t>
            </a:r>
            <a:r>
              <a:rPr lang="nl-NL" dirty="0" err="1"/>
              <a:t>defence</a:t>
            </a:r>
            <a:r>
              <a:rPr lang="nl-NL" dirty="0"/>
              <a:t> system zone </a:t>
            </a:r>
          </a:p>
          <a:p>
            <a:pPr lvl="4"/>
            <a:r>
              <a:rPr lang="nl-NL" dirty="0"/>
              <a:t>e.g. </a:t>
            </a:r>
            <a:r>
              <a:rPr lang="nl-NL" dirty="0" err="1"/>
              <a:t>agricultural</a:t>
            </a:r>
            <a:r>
              <a:rPr lang="nl-NL" dirty="0"/>
              <a:t> zone</a:t>
            </a:r>
          </a:p>
          <a:p>
            <a:pPr lvl="2"/>
            <a:r>
              <a:rPr lang="nl-NL" dirty="0" err="1"/>
              <a:t>Regulation</a:t>
            </a:r>
            <a:r>
              <a:rPr lang="nl-NL" dirty="0"/>
              <a:t>. </a:t>
            </a:r>
          </a:p>
          <a:p>
            <a:pPr lvl="3"/>
            <a:r>
              <a:rPr lang="nl-NL" dirty="0"/>
              <a:t>on </a:t>
            </a:r>
            <a:r>
              <a:rPr lang="nl-NL" dirty="0" err="1"/>
              <a:t>each</a:t>
            </a:r>
            <a:r>
              <a:rPr lang="nl-NL" dirty="0"/>
              <a:t> zones </a:t>
            </a:r>
          </a:p>
          <a:p>
            <a:pPr marL="457200" lvl="1" indent="0">
              <a:buNone/>
            </a:pPr>
            <a:endParaRPr lang="nl-NL" dirty="0"/>
          </a:p>
          <a:p>
            <a:pPr lvl="1"/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en-GB" dirty="0"/>
          </a:p>
        </p:txBody>
      </p:sp>
      <p:pic>
        <p:nvPicPr>
          <p:cNvPr id="10" name="Audiobestand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7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34"/>
    </mc:Choice>
    <mc:Fallback xmlns="">
      <p:transition spd="slow" advTm="59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Water Authority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" t="6762" r="9131" b="17639"/>
          <a:stretch/>
        </p:blipFill>
        <p:spPr>
          <a:xfrm>
            <a:off x="4644008" y="1484784"/>
            <a:ext cx="4248472" cy="518457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t="6951" r="8732" b="17450"/>
          <a:stretch/>
        </p:blipFill>
        <p:spPr>
          <a:xfrm>
            <a:off x="168813" y="1484784"/>
            <a:ext cx="4259172" cy="5184576"/>
          </a:xfrm>
          <a:prstGeom prst="rect">
            <a:avLst/>
          </a:prstGeom>
        </p:spPr>
      </p:pic>
      <p:pic>
        <p:nvPicPr>
          <p:cNvPr id="5" name="Audiobesta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4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46"/>
    </mc:Choice>
    <mc:Fallback xmlns="">
      <p:transition spd="slow" advTm="34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owerpoint_af_v2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angepast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powerpoint_af_v2</Template>
  <TotalTime>4673</TotalTime>
  <Words>421</Words>
  <Application>Microsoft Office PowerPoint</Application>
  <PresentationFormat>Diavoorstelling (4:3)</PresentationFormat>
  <Paragraphs>113</Paragraphs>
  <Slides>14</Slides>
  <Notes>2</Notes>
  <HiddenSlides>0</HiddenSlides>
  <MMClips>14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8" baseType="lpstr">
      <vt:lpstr>Arial</vt:lpstr>
      <vt:lpstr>Calibri</vt:lpstr>
      <vt:lpstr>Verdana</vt:lpstr>
      <vt:lpstr>powerpoint_af_v2</vt:lpstr>
      <vt:lpstr> Maintaining the primary flood defence system of the Netherlands </vt:lpstr>
      <vt:lpstr>Introduction</vt:lpstr>
      <vt:lpstr>The primary flood defence system</vt:lpstr>
      <vt:lpstr>The primary flood defence system</vt:lpstr>
      <vt:lpstr>Three levels of government </vt:lpstr>
      <vt:lpstr>National government </vt:lpstr>
      <vt:lpstr>Regional government (province)</vt:lpstr>
      <vt:lpstr>Local government (municipality)</vt:lpstr>
      <vt:lpstr>Water Authority</vt:lpstr>
      <vt:lpstr>Water Authority</vt:lpstr>
      <vt:lpstr>Area of regulation </vt:lpstr>
      <vt:lpstr>Area of regulation dunes</vt:lpstr>
      <vt:lpstr>Area of regulation dykes</vt:lpstr>
      <vt:lpstr>The primary flood defence system in the Netherlands</vt:lpstr>
    </vt:vector>
  </TitlesOfParts>
  <Company>HHNK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</dc:title>
  <dc:creator>hschuitemaker</dc:creator>
  <cp:lastModifiedBy>petra goessen</cp:lastModifiedBy>
  <cp:revision>169</cp:revision>
  <dcterms:created xsi:type="dcterms:W3CDTF">2014-09-04T07:56:57Z</dcterms:created>
  <dcterms:modified xsi:type="dcterms:W3CDTF">2016-09-23T08:46:31Z</dcterms:modified>
</cp:coreProperties>
</file>