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7"/>
  </p:notesMasterIdLst>
  <p:handoutMasterIdLst>
    <p:handoutMasterId r:id="rId38"/>
  </p:handoutMasterIdLst>
  <p:sldIdLst>
    <p:sldId id="532" r:id="rId2"/>
    <p:sldId id="526" r:id="rId3"/>
    <p:sldId id="584" r:id="rId4"/>
    <p:sldId id="525" r:id="rId5"/>
    <p:sldId id="528" r:id="rId6"/>
    <p:sldId id="535" r:id="rId7"/>
    <p:sldId id="534" r:id="rId8"/>
    <p:sldId id="533" r:id="rId9"/>
    <p:sldId id="538" r:id="rId10"/>
    <p:sldId id="536" r:id="rId11"/>
    <p:sldId id="558" r:id="rId12"/>
    <p:sldId id="562" r:id="rId13"/>
    <p:sldId id="559" r:id="rId14"/>
    <p:sldId id="560" r:id="rId15"/>
    <p:sldId id="563" r:id="rId16"/>
    <p:sldId id="587" r:id="rId17"/>
    <p:sldId id="579" r:id="rId18"/>
    <p:sldId id="541" r:id="rId19"/>
    <p:sldId id="537" r:id="rId20"/>
    <p:sldId id="573" r:id="rId21"/>
    <p:sldId id="576" r:id="rId22"/>
    <p:sldId id="572" r:id="rId23"/>
    <p:sldId id="574" r:id="rId24"/>
    <p:sldId id="575" r:id="rId25"/>
    <p:sldId id="555" r:id="rId26"/>
    <p:sldId id="582" r:id="rId27"/>
    <p:sldId id="551" r:id="rId28"/>
    <p:sldId id="583" r:id="rId29"/>
    <p:sldId id="570" r:id="rId30"/>
    <p:sldId id="571" r:id="rId31"/>
    <p:sldId id="586" r:id="rId32"/>
    <p:sldId id="588" r:id="rId33"/>
    <p:sldId id="589" r:id="rId34"/>
    <p:sldId id="585" r:id="rId35"/>
    <p:sldId id="566" r:id="rId36"/>
  </p:sldIdLst>
  <p:sldSz cx="9144000" cy="6858000" type="screen4x3"/>
  <p:notesSz cx="7315200" cy="9601200"/>
  <p:defaultTextStyle>
    <a:defPPr>
      <a:defRPr lang="en-US"/>
    </a:defPPr>
    <a:lvl1pPr algn="l" rtl="0" fontAlgn="base">
      <a:spcBef>
        <a:spcPct val="0"/>
      </a:spcBef>
      <a:spcAft>
        <a:spcPct val="0"/>
      </a:spcAft>
      <a:defRPr sz="2000" kern="1200">
        <a:solidFill>
          <a:srgbClr val="000066"/>
        </a:solidFill>
        <a:latin typeface="Arial" charset="0"/>
        <a:ea typeface="ＭＳ Ｐゴシック" pitchFamily="34" charset="-128"/>
        <a:cs typeface="+mn-cs"/>
      </a:defRPr>
    </a:lvl1pPr>
    <a:lvl2pPr marL="457200" algn="l" rtl="0" fontAlgn="base">
      <a:spcBef>
        <a:spcPct val="0"/>
      </a:spcBef>
      <a:spcAft>
        <a:spcPct val="0"/>
      </a:spcAft>
      <a:defRPr sz="2000" kern="1200">
        <a:solidFill>
          <a:srgbClr val="000066"/>
        </a:solidFill>
        <a:latin typeface="Arial" charset="0"/>
        <a:ea typeface="ＭＳ Ｐゴシック" pitchFamily="34" charset="-128"/>
        <a:cs typeface="+mn-cs"/>
      </a:defRPr>
    </a:lvl2pPr>
    <a:lvl3pPr marL="914400" algn="l" rtl="0" fontAlgn="base">
      <a:spcBef>
        <a:spcPct val="0"/>
      </a:spcBef>
      <a:spcAft>
        <a:spcPct val="0"/>
      </a:spcAft>
      <a:defRPr sz="2000" kern="1200">
        <a:solidFill>
          <a:srgbClr val="000066"/>
        </a:solidFill>
        <a:latin typeface="Arial" charset="0"/>
        <a:ea typeface="ＭＳ Ｐゴシック" pitchFamily="34" charset="-128"/>
        <a:cs typeface="+mn-cs"/>
      </a:defRPr>
    </a:lvl3pPr>
    <a:lvl4pPr marL="1371600" algn="l" rtl="0" fontAlgn="base">
      <a:spcBef>
        <a:spcPct val="0"/>
      </a:spcBef>
      <a:spcAft>
        <a:spcPct val="0"/>
      </a:spcAft>
      <a:defRPr sz="2000" kern="1200">
        <a:solidFill>
          <a:srgbClr val="000066"/>
        </a:solidFill>
        <a:latin typeface="Arial" charset="0"/>
        <a:ea typeface="ＭＳ Ｐゴシック" pitchFamily="34" charset="-128"/>
        <a:cs typeface="+mn-cs"/>
      </a:defRPr>
    </a:lvl4pPr>
    <a:lvl5pPr marL="1828800" algn="l" rtl="0" fontAlgn="base">
      <a:spcBef>
        <a:spcPct val="0"/>
      </a:spcBef>
      <a:spcAft>
        <a:spcPct val="0"/>
      </a:spcAft>
      <a:defRPr sz="2000" kern="1200">
        <a:solidFill>
          <a:srgbClr val="000066"/>
        </a:solidFill>
        <a:latin typeface="Arial" charset="0"/>
        <a:ea typeface="ＭＳ Ｐゴシック" pitchFamily="34" charset="-128"/>
        <a:cs typeface="+mn-cs"/>
      </a:defRPr>
    </a:lvl5pPr>
    <a:lvl6pPr marL="2286000" algn="l" defTabSz="914400" rtl="0" eaLnBrk="1" latinLnBrk="0" hangingPunct="1">
      <a:defRPr sz="2000" kern="1200">
        <a:solidFill>
          <a:srgbClr val="000066"/>
        </a:solidFill>
        <a:latin typeface="Arial" charset="0"/>
        <a:ea typeface="ＭＳ Ｐゴシック" pitchFamily="34" charset="-128"/>
        <a:cs typeface="+mn-cs"/>
      </a:defRPr>
    </a:lvl6pPr>
    <a:lvl7pPr marL="2743200" algn="l" defTabSz="914400" rtl="0" eaLnBrk="1" latinLnBrk="0" hangingPunct="1">
      <a:defRPr sz="2000" kern="1200">
        <a:solidFill>
          <a:srgbClr val="000066"/>
        </a:solidFill>
        <a:latin typeface="Arial" charset="0"/>
        <a:ea typeface="ＭＳ Ｐゴシック" pitchFamily="34" charset="-128"/>
        <a:cs typeface="+mn-cs"/>
      </a:defRPr>
    </a:lvl7pPr>
    <a:lvl8pPr marL="3200400" algn="l" defTabSz="914400" rtl="0" eaLnBrk="1" latinLnBrk="0" hangingPunct="1">
      <a:defRPr sz="2000" kern="1200">
        <a:solidFill>
          <a:srgbClr val="000066"/>
        </a:solidFill>
        <a:latin typeface="Arial" charset="0"/>
        <a:ea typeface="ＭＳ Ｐゴシック" pitchFamily="34" charset="-128"/>
        <a:cs typeface="+mn-cs"/>
      </a:defRPr>
    </a:lvl8pPr>
    <a:lvl9pPr marL="3657600" algn="l" defTabSz="914400" rtl="0" eaLnBrk="1" latinLnBrk="0" hangingPunct="1">
      <a:defRPr sz="2000" kern="1200">
        <a:solidFill>
          <a:srgbClr val="000066"/>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66"/>
    <a:srgbClr val="000000"/>
    <a:srgbClr val="FF3300"/>
    <a:srgbClr val="FF6600"/>
    <a:srgbClr val="339966"/>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70870" autoAdjust="0"/>
  </p:normalViewPr>
  <p:slideViewPr>
    <p:cSldViewPr>
      <p:cViewPr>
        <p:scale>
          <a:sx n="60" d="100"/>
          <a:sy n="60" d="100"/>
        </p:scale>
        <p:origin x="-1632" y="288"/>
      </p:cViewPr>
      <p:guideLst>
        <p:guide orient="horz" pos="2160"/>
        <p:guide pos="2880"/>
      </p:guideLst>
    </p:cSldViewPr>
  </p:slideViewPr>
  <p:outlineViewPr>
    <p:cViewPr>
      <p:scale>
        <a:sx n="20" d="100"/>
        <a:sy n="20" d="100"/>
      </p:scale>
      <p:origin x="0" y="0"/>
    </p:cViewPr>
  </p:outlineViewPr>
  <p:notesTextViewPr>
    <p:cViewPr>
      <p:scale>
        <a:sx n="100" d="100"/>
        <a:sy n="100" d="100"/>
      </p:scale>
      <p:origin x="0" y="0"/>
    </p:cViewPr>
  </p:notesTextViewPr>
  <p:sorterViewPr>
    <p:cViewPr>
      <p:scale>
        <a:sx n="66" d="100"/>
        <a:sy n="66" d="100"/>
      </p:scale>
      <p:origin x="0" y="4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DAEA5E-1E25-4D2B-A9BB-DD446B9425B4}" type="doc">
      <dgm:prSet loTypeId="urn:microsoft.com/office/officeart/2005/8/layout/hList7" loCatId="list" qsTypeId="urn:microsoft.com/office/officeart/2005/8/quickstyle/simple5" qsCatId="simple" csTypeId="urn:microsoft.com/office/officeart/2005/8/colors/colorful1" csCatId="colorful" phldr="1"/>
      <dgm:spPr/>
    </dgm:pt>
    <dgm:pt modelId="{87A78100-BB4E-4636-AA6F-6E656034FFB5}">
      <dgm:prSet phldrT="[Tekst]"/>
      <dgm:spPr>
        <a:solidFill>
          <a:srgbClr val="00B0F0"/>
        </a:solidFill>
      </dgm:spPr>
      <dgm:t>
        <a:bodyPr/>
        <a:lstStyle/>
        <a:p>
          <a:endParaRPr lang="en-GB" dirty="0" smtClean="0"/>
        </a:p>
        <a:p>
          <a:endParaRPr lang="en-GB" dirty="0" smtClean="0"/>
        </a:p>
        <a:p>
          <a:r>
            <a:rPr lang="en-GB" b="1" dirty="0" smtClean="0"/>
            <a:t>Data gathering</a:t>
          </a:r>
          <a:endParaRPr lang="en-GB" b="1" dirty="0"/>
        </a:p>
      </dgm:t>
    </dgm:pt>
    <dgm:pt modelId="{999D1EA3-3CF4-409B-8F4E-1B065761CB74}" type="parTrans" cxnId="{C84C7C12-4C17-4D34-A53E-4C58AC94B0E6}">
      <dgm:prSet/>
      <dgm:spPr/>
      <dgm:t>
        <a:bodyPr/>
        <a:lstStyle/>
        <a:p>
          <a:endParaRPr lang="en-GB"/>
        </a:p>
      </dgm:t>
    </dgm:pt>
    <dgm:pt modelId="{9EABD0FA-BBBD-4FAB-9E73-6F2B77B8B38F}" type="sibTrans" cxnId="{C84C7C12-4C17-4D34-A53E-4C58AC94B0E6}">
      <dgm:prSet/>
      <dgm:spPr/>
      <dgm:t>
        <a:bodyPr/>
        <a:lstStyle/>
        <a:p>
          <a:endParaRPr lang="en-GB"/>
        </a:p>
      </dgm:t>
    </dgm:pt>
    <dgm:pt modelId="{1956D924-6B79-4A23-BAF4-E8CBB02B31F9}">
      <dgm:prSet phldrT="[Tekst]"/>
      <dgm:spPr>
        <a:solidFill>
          <a:srgbClr val="92D050"/>
        </a:solidFill>
      </dgm:spPr>
      <dgm:t>
        <a:bodyPr/>
        <a:lstStyle/>
        <a:p>
          <a:endParaRPr lang="en-GB" dirty="0" smtClean="0"/>
        </a:p>
        <a:p>
          <a:endParaRPr lang="en-GB" dirty="0" smtClean="0"/>
        </a:p>
        <a:p>
          <a:r>
            <a:rPr lang="en-GB" b="1" dirty="0" smtClean="0"/>
            <a:t>Data management </a:t>
          </a:r>
        </a:p>
        <a:p>
          <a:r>
            <a:rPr lang="en-GB" b="1" dirty="0" smtClean="0"/>
            <a:t>&amp; presentation</a:t>
          </a:r>
          <a:r>
            <a:rPr lang="en-GB" dirty="0" smtClean="0"/>
            <a:t>	</a:t>
          </a:r>
          <a:endParaRPr lang="en-GB" dirty="0"/>
        </a:p>
      </dgm:t>
    </dgm:pt>
    <dgm:pt modelId="{42899BC5-95B9-49FC-AF0F-B9F92B77A4B5}" type="parTrans" cxnId="{0272C08A-B07D-4BC1-801A-43FDED2B148E}">
      <dgm:prSet/>
      <dgm:spPr/>
      <dgm:t>
        <a:bodyPr/>
        <a:lstStyle/>
        <a:p>
          <a:endParaRPr lang="en-GB"/>
        </a:p>
      </dgm:t>
    </dgm:pt>
    <dgm:pt modelId="{C9BD91A9-4503-44F6-9CD8-3BD22051C77D}" type="sibTrans" cxnId="{0272C08A-B07D-4BC1-801A-43FDED2B148E}">
      <dgm:prSet/>
      <dgm:spPr/>
      <dgm:t>
        <a:bodyPr/>
        <a:lstStyle/>
        <a:p>
          <a:endParaRPr lang="en-GB"/>
        </a:p>
      </dgm:t>
    </dgm:pt>
    <dgm:pt modelId="{E48950B6-1B86-45B5-BD54-E314DFC3FBFA}">
      <dgm:prSet phldrT="[Tekst]"/>
      <dgm:spPr>
        <a:solidFill>
          <a:srgbClr val="00B050"/>
        </a:solidFill>
      </dgm:spPr>
      <dgm:t>
        <a:bodyPr/>
        <a:lstStyle/>
        <a:p>
          <a:endParaRPr lang="en-GB" dirty="0" smtClean="0"/>
        </a:p>
        <a:p>
          <a:endParaRPr lang="en-GB" dirty="0" smtClean="0"/>
        </a:p>
        <a:p>
          <a:r>
            <a:rPr lang="en-GB" b="1" dirty="0" smtClean="0"/>
            <a:t>Stakeholder participation</a:t>
          </a:r>
          <a:endParaRPr lang="en-GB" b="1" dirty="0"/>
        </a:p>
      </dgm:t>
    </dgm:pt>
    <dgm:pt modelId="{649485D9-CAA2-4922-ACA2-9795DBA70806}" type="parTrans" cxnId="{50FCEA0E-41E2-4814-8FF4-29AC52153201}">
      <dgm:prSet/>
      <dgm:spPr/>
      <dgm:t>
        <a:bodyPr/>
        <a:lstStyle/>
        <a:p>
          <a:endParaRPr lang="en-GB"/>
        </a:p>
      </dgm:t>
    </dgm:pt>
    <dgm:pt modelId="{9F397A2F-44EF-48DE-A38A-5E11247F3D42}" type="sibTrans" cxnId="{50FCEA0E-41E2-4814-8FF4-29AC52153201}">
      <dgm:prSet/>
      <dgm:spPr/>
      <dgm:t>
        <a:bodyPr/>
        <a:lstStyle/>
        <a:p>
          <a:endParaRPr lang="en-GB"/>
        </a:p>
      </dgm:t>
    </dgm:pt>
    <dgm:pt modelId="{BD93683D-013F-4176-B028-F552AAA617CD}" type="pres">
      <dgm:prSet presAssocID="{BDDAEA5E-1E25-4D2B-A9BB-DD446B9425B4}" presName="Name0" presStyleCnt="0">
        <dgm:presLayoutVars>
          <dgm:dir/>
          <dgm:resizeHandles val="exact"/>
        </dgm:presLayoutVars>
      </dgm:prSet>
      <dgm:spPr/>
    </dgm:pt>
    <dgm:pt modelId="{482339BE-C00A-4447-A247-BF43748FB6B9}" type="pres">
      <dgm:prSet presAssocID="{BDDAEA5E-1E25-4D2B-A9BB-DD446B9425B4}" presName="fgShape" presStyleLbl="fgShp" presStyleIdx="0" presStyleCnt="1"/>
      <dgm:spPr/>
    </dgm:pt>
    <dgm:pt modelId="{48E5BA82-987B-4CBA-A51C-A3F23A99EB0B}" type="pres">
      <dgm:prSet presAssocID="{BDDAEA5E-1E25-4D2B-A9BB-DD446B9425B4}" presName="linComp" presStyleCnt="0"/>
      <dgm:spPr/>
    </dgm:pt>
    <dgm:pt modelId="{7533405D-AEED-4C02-8998-C8B279276268}" type="pres">
      <dgm:prSet presAssocID="{87A78100-BB4E-4636-AA6F-6E656034FFB5}" presName="compNode" presStyleCnt="0"/>
      <dgm:spPr/>
    </dgm:pt>
    <dgm:pt modelId="{66D89F72-20C2-4C13-BCF1-8DD64589ABB4}" type="pres">
      <dgm:prSet presAssocID="{87A78100-BB4E-4636-AA6F-6E656034FFB5}" presName="bkgdShape" presStyleLbl="node1" presStyleIdx="0" presStyleCnt="3"/>
      <dgm:spPr/>
      <dgm:t>
        <a:bodyPr/>
        <a:lstStyle/>
        <a:p>
          <a:endParaRPr lang="en-GB"/>
        </a:p>
      </dgm:t>
    </dgm:pt>
    <dgm:pt modelId="{46EBC081-E5E5-4F13-949A-192B04CB00E8}" type="pres">
      <dgm:prSet presAssocID="{87A78100-BB4E-4636-AA6F-6E656034FFB5}" presName="nodeTx" presStyleLbl="node1" presStyleIdx="0" presStyleCnt="3">
        <dgm:presLayoutVars>
          <dgm:bulletEnabled val="1"/>
        </dgm:presLayoutVars>
      </dgm:prSet>
      <dgm:spPr/>
      <dgm:t>
        <a:bodyPr/>
        <a:lstStyle/>
        <a:p>
          <a:endParaRPr lang="en-GB"/>
        </a:p>
      </dgm:t>
    </dgm:pt>
    <dgm:pt modelId="{DD7AB247-C6FE-4333-BC98-24539B037856}" type="pres">
      <dgm:prSet presAssocID="{87A78100-BB4E-4636-AA6F-6E656034FFB5}" presName="invisiNode" presStyleLbl="node1" presStyleIdx="0" presStyleCnt="3"/>
      <dgm:spPr/>
    </dgm:pt>
    <dgm:pt modelId="{DF6ECC32-F3B0-4D7B-A26E-1234D5A76B8E}" type="pres">
      <dgm:prSet presAssocID="{87A78100-BB4E-4636-AA6F-6E656034FFB5}" presName="imagNode" presStyleLbl="fgImgPlace1" presStyleIdx="0" presStyleCnt="3"/>
      <dgm:spPr>
        <a:blipFill rotWithShape="1">
          <a:blip xmlns:r="http://schemas.openxmlformats.org/officeDocument/2006/relationships" r:embed="rId1"/>
          <a:stretch>
            <a:fillRect/>
          </a:stretch>
        </a:blipFill>
      </dgm:spPr>
    </dgm:pt>
    <dgm:pt modelId="{C9E01C3C-3B1A-42EC-9CEF-A87A1901A82D}" type="pres">
      <dgm:prSet presAssocID="{9EABD0FA-BBBD-4FAB-9E73-6F2B77B8B38F}" presName="sibTrans" presStyleLbl="sibTrans2D1" presStyleIdx="0" presStyleCnt="0"/>
      <dgm:spPr/>
      <dgm:t>
        <a:bodyPr/>
        <a:lstStyle/>
        <a:p>
          <a:endParaRPr lang="en-GB"/>
        </a:p>
      </dgm:t>
    </dgm:pt>
    <dgm:pt modelId="{E6708BD4-5AFB-4E20-B097-9201C68E550D}" type="pres">
      <dgm:prSet presAssocID="{1956D924-6B79-4A23-BAF4-E8CBB02B31F9}" presName="compNode" presStyleCnt="0"/>
      <dgm:spPr/>
    </dgm:pt>
    <dgm:pt modelId="{733EE0D2-0B0C-4DAA-9E3C-1A1F47B1BFBF}" type="pres">
      <dgm:prSet presAssocID="{1956D924-6B79-4A23-BAF4-E8CBB02B31F9}" presName="bkgdShape" presStyleLbl="node1" presStyleIdx="1" presStyleCnt="3"/>
      <dgm:spPr/>
      <dgm:t>
        <a:bodyPr/>
        <a:lstStyle/>
        <a:p>
          <a:endParaRPr lang="en-GB"/>
        </a:p>
      </dgm:t>
    </dgm:pt>
    <dgm:pt modelId="{11AD2015-8475-46BB-9F62-C8EAD101E9EA}" type="pres">
      <dgm:prSet presAssocID="{1956D924-6B79-4A23-BAF4-E8CBB02B31F9}" presName="nodeTx" presStyleLbl="node1" presStyleIdx="1" presStyleCnt="3">
        <dgm:presLayoutVars>
          <dgm:bulletEnabled val="1"/>
        </dgm:presLayoutVars>
      </dgm:prSet>
      <dgm:spPr/>
      <dgm:t>
        <a:bodyPr/>
        <a:lstStyle/>
        <a:p>
          <a:endParaRPr lang="en-GB"/>
        </a:p>
      </dgm:t>
    </dgm:pt>
    <dgm:pt modelId="{5DBBEBEC-5D27-46D6-97CC-00C3D1925DCB}" type="pres">
      <dgm:prSet presAssocID="{1956D924-6B79-4A23-BAF4-E8CBB02B31F9}" presName="invisiNode" presStyleLbl="node1" presStyleIdx="1" presStyleCnt="3"/>
      <dgm:spPr/>
    </dgm:pt>
    <dgm:pt modelId="{490C105F-767C-41A0-A021-5B1F08D588C2}" type="pres">
      <dgm:prSet presAssocID="{1956D924-6B79-4A23-BAF4-E8CBB02B31F9}" presName="imagNode" presStyleLbl="fgImgPlace1" presStyleIdx="1" presStyleCnt="3"/>
      <dgm:spPr>
        <a:blipFill rotWithShape="1">
          <a:blip xmlns:r="http://schemas.openxmlformats.org/officeDocument/2006/relationships" r:embed="rId2"/>
          <a:stretch>
            <a:fillRect/>
          </a:stretch>
        </a:blipFill>
      </dgm:spPr>
    </dgm:pt>
    <dgm:pt modelId="{8D365FBE-EFA1-4DC5-A7B9-9D23C24CEAA9}" type="pres">
      <dgm:prSet presAssocID="{C9BD91A9-4503-44F6-9CD8-3BD22051C77D}" presName="sibTrans" presStyleLbl="sibTrans2D1" presStyleIdx="0" presStyleCnt="0"/>
      <dgm:spPr/>
      <dgm:t>
        <a:bodyPr/>
        <a:lstStyle/>
        <a:p>
          <a:endParaRPr lang="en-GB"/>
        </a:p>
      </dgm:t>
    </dgm:pt>
    <dgm:pt modelId="{7AAB2EB4-45F9-4E10-819E-AC4603347076}" type="pres">
      <dgm:prSet presAssocID="{E48950B6-1B86-45B5-BD54-E314DFC3FBFA}" presName="compNode" presStyleCnt="0"/>
      <dgm:spPr/>
    </dgm:pt>
    <dgm:pt modelId="{9DA68483-2490-45C6-B555-6EF35C5A08F4}" type="pres">
      <dgm:prSet presAssocID="{E48950B6-1B86-45B5-BD54-E314DFC3FBFA}" presName="bkgdShape" presStyleLbl="node1" presStyleIdx="2" presStyleCnt="3"/>
      <dgm:spPr/>
      <dgm:t>
        <a:bodyPr/>
        <a:lstStyle/>
        <a:p>
          <a:endParaRPr lang="en-GB"/>
        </a:p>
      </dgm:t>
    </dgm:pt>
    <dgm:pt modelId="{ECE7A8E5-134C-42C6-9EE3-7C8B83B146BD}" type="pres">
      <dgm:prSet presAssocID="{E48950B6-1B86-45B5-BD54-E314DFC3FBFA}" presName="nodeTx" presStyleLbl="node1" presStyleIdx="2" presStyleCnt="3">
        <dgm:presLayoutVars>
          <dgm:bulletEnabled val="1"/>
        </dgm:presLayoutVars>
      </dgm:prSet>
      <dgm:spPr/>
      <dgm:t>
        <a:bodyPr/>
        <a:lstStyle/>
        <a:p>
          <a:endParaRPr lang="en-GB"/>
        </a:p>
      </dgm:t>
    </dgm:pt>
    <dgm:pt modelId="{38DCAC4F-DBC4-4550-BABE-BE325DBE4814}" type="pres">
      <dgm:prSet presAssocID="{E48950B6-1B86-45B5-BD54-E314DFC3FBFA}" presName="invisiNode" presStyleLbl="node1" presStyleIdx="2" presStyleCnt="3"/>
      <dgm:spPr/>
    </dgm:pt>
    <dgm:pt modelId="{275DD7D8-996E-4184-99B3-076086036C66}" type="pres">
      <dgm:prSet presAssocID="{E48950B6-1B86-45B5-BD54-E314DFC3FBFA}" presName="imagNode" presStyleLbl="fgImgPlace1" presStyleIdx="2" presStyleCnt="3"/>
      <dgm:spPr>
        <a:blipFill rotWithShape="1">
          <a:blip xmlns:r="http://schemas.openxmlformats.org/officeDocument/2006/relationships" r:embed="rId3"/>
          <a:stretch>
            <a:fillRect/>
          </a:stretch>
        </a:blipFill>
      </dgm:spPr>
    </dgm:pt>
  </dgm:ptLst>
  <dgm:cxnLst>
    <dgm:cxn modelId="{50FCEA0E-41E2-4814-8FF4-29AC52153201}" srcId="{BDDAEA5E-1E25-4D2B-A9BB-DD446B9425B4}" destId="{E48950B6-1B86-45B5-BD54-E314DFC3FBFA}" srcOrd="2" destOrd="0" parTransId="{649485D9-CAA2-4922-ACA2-9795DBA70806}" sibTransId="{9F397A2F-44EF-48DE-A38A-5E11247F3D42}"/>
    <dgm:cxn modelId="{41DB8D1B-380A-4942-BA73-DD410DA3E0DA}" type="presOf" srcId="{E48950B6-1B86-45B5-BD54-E314DFC3FBFA}" destId="{9DA68483-2490-45C6-B555-6EF35C5A08F4}" srcOrd="0" destOrd="0" presId="urn:microsoft.com/office/officeart/2005/8/layout/hList7"/>
    <dgm:cxn modelId="{ABE84374-E5C4-4A3A-8746-268C7F3D06A3}" type="presOf" srcId="{9EABD0FA-BBBD-4FAB-9E73-6F2B77B8B38F}" destId="{C9E01C3C-3B1A-42EC-9CEF-A87A1901A82D}" srcOrd="0" destOrd="0" presId="urn:microsoft.com/office/officeart/2005/8/layout/hList7"/>
    <dgm:cxn modelId="{CDB36B50-713B-4971-B02C-D7DB7949D86A}" type="presOf" srcId="{C9BD91A9-4503-44F6-9CD8-3BD22051C77D}" destId="{8D365FBE-EFA1-4DC5-A7B9-9D23C24CEAA9}" srcOrd="0" destOrd="0" presId="urn:microsoft.com/office/officeart/2005/8/layout/hList7"/>
    <dgm:cxn modelId="{EFC531D0-48E3-4565-BA19-F93BEF59849B}" type="presOf" srcId="{E48950B6-1B86-45B5-BD54-E314DFC3FBFA}" destId="{ECE7A8E5-134C-42C6-9EE3-7C8B83B146BD}" srcOrd="1" destOrd="0" presId="urn:microsoft.com/office/officeart/2005/8/layout/hList7"/>
    <dgm:cxn modelId="{0272C08A-B07D-4BC1-801A-43FDED2B148E}" srcId="{BDDAEA5E-1E25-4D2B-A9BB-DD446B9425B4}" destId="{1956D924-6B79-4A23-BAF4-E8CBB02B31F9}" srcOrd="1" destOrd="0" parTransId="{42899BC5-95B9-49FC-AF0F-B9F92B77A4B5}" sibTransId="{C9BD91A9-4503-44F6-9CD8-3BD22051C77D}"/>
    <dgm:cxn modelId="{C84C7C12-4C17-4D34-A53E-4C58AC94B0E6}" srcId="{BDDAEA5E-1E25-4D2B-A9BB-DD446B9425B4}" destId="{87A78100-BB4E-4636-AA6F-6E656034FFB5}" srcOrd="0" destOrd="0" parTransId="{999D1EA3-3CF4-409B-8F4E-1B065761CB74}" sibTransId="{9EABD0FA-BBBD-4FAB-9E73-6F2B77B8B38F}"/>
    <dgm:cxn modelId="{E687B5E0-7DF2-4592-B0F0-C95044E7A3B6}" type="presOf" srcId="{87A78100-BB4E-4636-AA6F-6E656034FFB5}" destId="{66D89F72-20C2-4C13-BCF1-8DD64589ABB4}" srcOrd="0" destOrd="0" presId="urn:microsoft.com/office/officeart/2005/8/layout/hList7"/>
    <dgm:cxn modelId="{1D20AD83-5CB5-491B-88FB-8A43B9871864}" type="presOf" srcId="{1956D924-6B79-4A23-BAF4-E8CBB02B31F9}" destId="{733EE0D2-0B0C-4DAA-9E3C-1A1F47B1BFBF}" srcOrd="0" destOrd="0" presId="urn:microsoft.com/office/officeart/2005/8/layout/hList7"/>
    <dgm:cxn modelId="{4ABA8611-B3C8-48CE-9F9A-C02CDC06C983}" type="presOf" srcId="{1956D924-6B79-4A23-BAF4-E8CBB02B31F9}" destId="{11AD2015-8475-46BB-9F62-C8EAD101E9EA}" srcOrd="1" destOrd="0" presId="urn:microsoft.com/office/officeart/2005/8/layout/hList7"/>
    <dgm:cxn modelId="{A69264D2-73EF-4262-871E-A267D4B3568D}" type="presOf" srcId="{87A78100-BB4E-4636-AA6F-6E656034FFB5}" destId="{46EBC081-E5E5-4F13-949A-192B04CB00E8}" srcOrd="1" destOrd="0" presId="urn:microsoft.com/office/officeart/2005/8/layout/hList7"/>
    <dgm:cxn modelId="{5D936CC6-ECDB-4954-AAB6-2FA05378A7E7}" type="presOf" srcId="{BDDAEA5E-1E25-4D2B-A9BB-DD446B9425B4}" destId="{BD93683D-013F-4176-B028-F552AAA617CD}" srcOrd="0" destOrd="0" presId="urn:microsoft.com/office/officeart/2005/8/layout/hList7"/>
    <dgm:cxn modelId="{854A615A-3B20-447C-97B2-D7DB977A82C4}" type="presParOf" srcId="{BD93683D-013F-4176-B028-F552AAA617CD}" destId="{482339BE-C00A-4447-A247-BF43748FB6B9}" srcOrd="0" destOrd="0" presId="urn:microsoft.com/office/officeart/2005/8/layout/hList7"/>
    <dgm:cxn modelId="{BC464DEC-B524-4CE9-8424-D3F903B91F3F}" type="presParOf" srcId="{BD93683D-013F-4176-B028-F552AAA617CD}" destId="{48E5BA82-987B-4CBA-A51C-A3F23A99EB0B}" srcOrd="1" destOrd="0" presId="urn:microsoft.com/office/officeart/2005/8/layout/hList7"/>
    <dgm:cxn modelId="{5E95893F-DDB0-44DA-884A-E4513EA1617B}" type="presParOf" srcId="{48E5BA82-987B-4CBA-A51C-A3F23A99EB0B}" destId="{7533405D-AEED-4C02-8998-C8B279276268}" srcOrd="0" destOrd="0" presId="urn:microsoft.com/office/officeart/2005/8/layout/hList7"/>
    <dgm:cxn modelId="{4B278989-FEAD-4DD2-8B3D-96739CE6A133}" type="presParOf" srcId="{7533405D-AEED-4C02-8998-C8B279276268}" destId="{66D89F72-20C2-4C13-BCF1-8DD64589ABB4}" srcOrd="0" destOrd="0" presId="urn:microsoft.com/office/officeart/2005/8/layout/hList7"/>
    <dgm:cxn modelId="{5812FAAB-1F98-4119-B039-012D1700A1A2}" type="presParOf" srcId="{7533405D-AEED-4C02-8998-C8B279276268}" destId="{46EBC081-E5E5-4F13-949A-192B04CB00E8}" srcOrd="1" destOrd="0" presId="urn:microsoft.com/office/officeart/2005/8/layout/hList7"/>
    <dgm:cxn modelId="{9BB9388D-F6F7-4341-9E5F-BC106E30B5E2}" type="presParOf" srcId="{7533405D-AEED-4C02-8998-C8B279276268}" destId="{DD7AB247-C6FE-4333-BC98-24539B037856}" srcOrd="2" destOrd="0" presId="urn:microsoft.com/office/officeart/2005/8/layout/hList7"/>
    <dgm:cxn modelId="{5C6B0E86-A4AC-44D8-8D12-3768C29047C6}" type="presParOf" srcId="{7533405D-AEED-4C02-8998-C8B279276268}" destId="{DF6ECC32-F3B0-4D7B-A26E-1234D5A76B8E}" srcOrd="3" destOrd="0" presId="urn:microsoft.com/office/officeart/2005/8/layout/hList7"/>
    <dgm:cxn modelId="{A17D3412-9146-46AE-BF0F-E9C29BC46966}" type="presParOf" srcId="{48E5BA82-987B-4CBA-A51C-A3F23A99EB0B}" destId="{C9E01C3C-3B1A-42EC-9CEF-A87A1901A82D}" srcOrd="1" destOrd="0" presId="urn:microsoft.com/office/officeart/2005/8/layout/hList7"/>
    <dgm:cxn modelId="{976F5432-8ED8-4A2B-8BF2-C46DB6BD1063}" type="presParOf" srcId="{48E5BA82-987B-4CBA-A51C-A3F23A99EB0B}" destId="{E6708BD4-5AFB-4E20-B097-9201C68E550D}" srcOrd="2" destOrd="0" presId="urn:microsoft.com/office/officeart/2005/8/layout/hList7"/>
    <dgm:cxn modelId="{44B60294-96B1-4A5E-8518-A5C47C36B8D6}" type="presParOf" srcId="{E6708BD4-5AFB-4E20-B097-9201C68E550D}" destId="{733EE0D2-0B0C-4DAA-9E3C-1A1F47B1BFBF}" srcOrd="0" destOrd="0" presId="urn:microsoft.com/office/officeart/2005/8/layout/hList7"/>
    <dgm:cxn modelId="{1D72C952-8564-4DB9-9DDF-A050795EB1DE}" type="presParOf" srcId="{E6708BD4-5AFB-4E20-B097-9201C68E550D}" destId="{11AD2015-8475-46BB-9F62-C8EAD101E9EA}" srcOrd="1" destOrd="0" presId="urn:microsoft.com/office/officeart/2005/8/layout/hList7"/>
    <dgm:cxn modelId="{EEDD7500-AAE1-4D89-A711-D6979C01E72D}" type="presParOf" srcId="{E6708BD4-5AFB-4E20-B097-9201C68E550D}" destId="{5DBBEBEC-5D27-46D6-97CC-00C3D1925DCB}" srcOrd="2" destOrd="0" presId="urn:microsoft.com/office/officeart/2005/8/layout/hList7"/>
    <dgm:cxn modelId="{35E898B7-DE74-4D34-8961-488A1E9E208B}" type="presParOf" srcId="{E6708BD4-5AFB-4E20-B097-9201C68E550D}" destId="{490C105F-767C-41A0-A021-5B1F08D588C2}" srcOrd="3" destOrd="0" presId="urn:microsoft.com/office/officeart/2005/8/layout/hList7"/>
    <dgm:cxn modelId="{EFCF6FF1-7764-4F7A-9BD8-FECA613EC372}" type="presParOf" srcId="{48E5BA82-987B-4CBA-A51C-A3F23A99EB0B}" destId="{8D365FBE-EFA1-4DC5-A7B9-9D23C24CEAA9}" srcOrd="3" destOrd="0" presId="urn:microsoft.com/office/officeart/2005/8/layout/hList7"/>
    <dgm:cxn modelId="{84A7482A-BA81-4DFE-97A1-EE0F27769A41}" type="presParOf" srcId="{48E5BA82-987B-4CBA-A51C-A3F23A99EB0B}" destId="{7AAB2EB4-45F9-4E10-819E-AC4603347076}" srcOrd="4" destOrd="0" presId="urn:microsoft.com/office/officeart/2005/8/layout/hList7"/>
    <dgm:cxn modelId="{8C051F06-702B-41DE-A691-5F7EE50B446A}" type="presParOf" srcId="{7AAB2EB4-45F9-4E10-819E-AC4603347076}" destId="{9DA68483-2490-45C6-B555-6EF35C5A08F4}" srcOrd="0" destOrd="0" presId="urn:microsoft.com/office/officeart/2005/8/layout/hList7"/>
    <dgm:cxn modelId="{1E951C8F-965A-4B1B-8C85-F91CAB8CABCF}" type="presParOf" srcId="{7AAB2EB4-45F9-4E10-819E-AC4603347076}" destId="{ECE7A8E5-134C-42C6-9EE3-7C8B83B146BD}" srcOrd="1" destOrd="0" presId="urn:microsoft.com/office/officeart/2005/8/layout/hList7"/>
    <dgm:cxn modelId="{C004A13A-ECF4-402D-BACA-AA49717D2050}" type="presParOf" srcId="{7AAB2EB4-45F9-4E10-819E-AC4603347076}" destId="{38DCAC4F-DBC4-4550-BABE-BE325DBE4814}" srcOrd="2" destOrd="0" presId="urn:microsoft.com/office/officeart/2005/8/layout/hList7"/>
    <dgm:cxn modelId="{89728A4F-1334-4411-B272-304F3552694A}" type="presParOf" srcId="{7AAB2EB4-45F9-4E10-819E-AC4603347076}" destId="{275DD7D8-996E-4184-99B3-076086036C6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89F72-20C2-4C13-BCF1-8DD64589ABB4}">
      <dsp:nvSpPr>
        <dsp:cNvPr id="0" name=""/>
        <dsp:cNvSpPr/>
      </dsp:nvSpPr>
      <dsp:spPr>
        <a:xfrm>
          <a:off x="1543" y="0"/>
          <a:ext cx="2402062" cy="4890447"/>
        </a:xfrm>
        <a:prstGeom prst="roundRect">
          <a:avLst>
            <a:gd name="adj" fmla="val 10000"/>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endParaRPr lang="en-GB" sz="1900" kern="1200" dirty="0" smtClean="0"/>
        </a:p>
        <a:p>
          <a:pPr lvl="0" algn="ctr" defTabSz="844550">
            <a:lnSpc>
              <a:spcPct val="90000"/>
            </a:lnSpc>
            <a:spcBef>
              <a:spcPct val="0"/>
            </a:spcBef>
            <a:spcAft>
              <a:spcPct val="35000"/>
            </a:spcAft>
          </a:pPr>
          <a:endParaRPr lang="en-GB" sz="1900" kern="1200" dirty="0" smtClean="0"/>
        </a:p>
        <a:p>
          <a:pPr lvl="0" algn="ctr" defTabSz="844550">
            <a:lnSpc>
              <a:spcPct val="90000"/>
            </a:lnSpc>
            <a:spcBef>
              <a:spcPct val="0"/>
            </a:spcBef>
            <a:spcAft>
              <a:spcPct val="35000"/>
            </a:spcAft>
          </a:pPr>
          <a:r>
            <a:rPr lang="en-GB" sz="1900" b="1" kern="1200" dirty="0" smtClean="0"/>
            <a:t>Data gathering</a:t>
          </a:r>
          <a:endParaRPr lang="en-GB" sz="1900" b="1" kern="1200" dirty="0"/>
        </a:p>
      </dsp:txBody>
      <dsp:txXfrm>
        <a:off x="1543" y="1956178"/>
        <a:ext cx="2402062" cy="1956178"/>
      </dsp:txXfrm>
    </dsp:sp>
    <dsp:sp modelId="{DF6ECC32-F3B0-4D7B-A26E-1234D5A76B8E}">
      <dsp:nvSpPr>
        <dsp:cNvPr id="0" name=""/>
        <dsp:cNvSpPr/>
      </dsp:nvSpPr>
      <dsp:spPr>
        <a:xfrm>
          <a:off x="388315" y="293426"/>
          <a:ext cx="1628518" cy="1628518"/>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33EE0D2-0B0C-4DAA-9E3C-1A1F47B1BFBF}">
      <dsp:nvSpPr>
        <dsp:cNvPr id="0" name=""/>
        <dsp:cNvSpPr/>
      </dsp:nvSpPr>
      <dsp:spPr>
        <a:xfrm>
          <a:off x="2475667" y="0"/>
          <a:ext cx="2402062" cy="4890447"/>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endParaRPr lang="en-GB" sz="1900" kern="1200" dirty="0" smtClean="0"/>
        </a:p>
        <a:p>
          <a:pPr lvl="0" algn="ctr" defTabSz="844550">
            <a:lnSpc>
              <a:spcPct val="90000"/>
            </a:lnSpc>
            <a:spcBef>
              <a:spcPct val="0"/>
            </a:spcBef>
            <a:spcAft>
              <a:spcPct val="35000"/>
            </a:spcAft>
          </a:pPr>
          <a:endParaRPr lang="en-GB" sz="1900" kern="1200" dirty="0" smtClean="0"/>
        </a:p>
        <a:p>
          <a:pPr lvl="0" algn="ctr" defTabSz="844550">
            <a:lnSpc>
              <a:spcPct val="90000"/>
            </a:lnSpc>
            <a:spcBef>
              <a:spcPct val="0"/>
            </a:spcBef>
            <a:spcAft>
              <a:spcPct val="35000"/>
            </a:spcAft>
          </a:pPr>
          <a:r>
            <a:rPr lang="en-GB" sz="1900" b="1" kern="1200" dirty="0" smtClean="0"/>
            <a:t>Data management </a:t>
          </a:r>
        </a:p>
        <a:p>
          <a:pPr lvl="0" algn="ctr" defTabSz="844550">
            <a:lnSpc>
              <a:spcPct val="90000"/>
            </a:lnSpc>
            <a:spcBef>
              <a:spcPct val="0"/>
            </a:spcBef>
            <a:spcAft>
              <a:spcPct val="35000"/>
            </a:spcAft>
          </a:pPr>
          <a:r>
            <a:rPr lang="en-GB" sz="1900" b="1" kern="1200" dirty="0" smtClean="0"/>
            <a:t>&amp; presentation</a:t>
          </a:r>
          <a:r>
            <a:rPr lang="en-GB" sz="1900" kern="1200" dirty="0" smtClean="0"/>
            <a:t>	</a:t>
          </a:r>
          <a:endParaRPr lang="en-GB" sz="1900" kern="1200" dirty="0"/>
        </a:p>
      </dsp:txBody>
      <dsp:txXfrm>
        <a:off x="2475667" y="1956178"/>
        <a:ext cx="2402062" cy="1956178"/>
      </dsp:txXfrm>
    </dsp:sp>
    <dsp:sp modelId="{490C105F-767C-41A0-A021-5B1F08D588C2}">
      <dsp:nvSpPr>
        <dsp:cNvPr id="0" name=""/>
        <dsp:cNvSpPr/>
      </dsp:nvSpPr>
      <dsp:spPr>
        <a:xfrm>
          <a:off x="2862439" y="293426"/>
          <a:ext cx="1628518" cy="1628518"/>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DA68483-2490-45C6-B555-6EF35C5A08F4}">
      <dsp:nvSpPr>
        <dsp:cNvPr id="0" name=""/>
        <dsp:cNvSpPr/>
      </dsp:nvSpPr>
      <dsp:spPr>
        <a:xfrm>
          <a:off x="4949791" y="0"/>
          <a:ext cx="2402062" cy="4890447"/>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endParaRPr lang="en-GB" sz="1900" kern="1200" dirty="0" smtClean="0"/>
        </a:p>
        <a:p>
          <a:pPr lvl="0" algn="ctr" defTabSz="844550">
            <a:lnSpc>
              <a:spcPct val="90000"/>
            </a:lnSpc>
            <a:spcBef>
              <a:spcPct val="0"/>
            </a:spcBef>
            <a:spcAft>
              <a:spcPct val="35000"/>
            </a:spcAft>
          </a:pPr>
          <a:endParaRPr lang="en-GB" sz="1900" kern="1200" dirty="0" smtClean="0"/>
        </a:p>
        <a:p>
          <a:pPr lvl="0" algn="ctr" defTabSz="844550">
            <a:lnSpc>
              <a:spcPct val="90000"/>
            </a:lnSpc>
            <a:spcBef>
              <a:spcPct val="0"/>
            </a:spcBef>
            <a:spcAft>
              <a:spcPct val="35000"/>
            </a:spcAft>
          </a:pPr>
          <a:r>
            <a:rPr lang="en-GB" sz="1900" b="1" kern="1200" dirty="0" smtClean="0"/>
            <a:t>Stakeholder participation</a:t>
          </a:r>
          <a:endParaRPr lang="en-GB" sz="1900" b="1" kern="1200" dirty="0"/>
        </a:p>
      </dsp:txBody>
      <dsp:txXfrm>
        <a:off x="4949791" y="1956178"/>
        <a:ext cx="2402062" cy="1956178"/>
      </dsp:txXfrm>
    </dsp:sp>
    <dsp:sp modelId="{275DD7D8-996E-4184-99B3-076086036C66}">
      <dsp:nvSpPr>
        <dsp:cNvPr id="0" name=""/>
        <dsp:cNvSpPr/>
      </dsp:nvSpPr>
      <dsp:spPr>
        <a:xfrm>
          <a:off x="5336563" y="293426"/>
          <a:ext cx="1628518" cy="1628518"/>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482339BE-C00A-4447-A247-BF43748FB6B9}">
      <dsp:nvSpPr>
        <dsp:cNvPr id="0" name=""/>
        <dsp:cNvSpPr/>
      </dsp:nvSpPr>
      <dsp:spPr>
        <a:xfrm>
          <a:off x="294135" y="3912357"/>
          <a:ext cx="6765126" cy="733567"/>
        </a:xfrm>
        <a:prstGeom prst="leftRight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1" y="0"/>
            <a:ext cx="3170443" cy="48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solidFill>
                  <a:schemeClr val="tx1"/>
                </a:solidFill>
                <a:latin typeface="Arial" pitchFamily="34" charset="0"/>
                <a:ea typeface="ＭＳ Ｐゴシック" pitchFamily="68" charset="-128"/>
                <a:cs typeface="+mn-cs"/>
              </a:defRPr>
            </a:lvl1pPr>
          </a:lstStyle>
          <a:p>
            <a:pPr>
              <a:defRPr/>
            </a:pPr>
            <a:endParaRPr lang="nl-NL"/>
          </a:p>
        </p:txBody>
      </p:sp>
      <p:sp>
        <p:nvSpPr>
          <p:cNvPr id="24579" name="Rectangle 3"/>
          <p:cNvSpPr>
            <a:spLocks noGrp="1" noChangeArrowheads="1"/>
          </p:cNvSpPr>
          <p:nvPr>
            <p:ph type="dt" sz="quarter" idx="1"/>
          </p:nvPr>
        </p:nvSpPr>
        <p:spPr bwMode="auto">
          <a:xfrm>
            <a:off x="4144757" y="0"/>
            <a:ext cx="3170443" cy="48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Arial" pitchFamily="34" charset="0"/>
                <a:ea typeface="ＭＳ Ｐゴシック" pitchFamily="68" charset="-128"/>
                <a:cs typeface="+mn-cs"/>
              </a:defRPr>
            </a:lvl1pPr>
          </a:lstStyle>
          <a:p>
            <a:pPr>
              <a:defRPr/>
            </a:pPr>
            <a:endParaRPr lang="nl-NL"/>
          </a:p>
        </p:txBody>
      </p:sp>
      <p:sp>
        <p:nvSpPr>
          <p:cNvPr id="24580" name="Rectangle 4"/>
          <p:cNvSpPr>
            <a:spLocks noGrp="1" noChangeArrowheads="1"/>
          </p:cNvSpPr>
          <p:nvPr>
            <p:ph type="ftr" sz="quarter" idx="2"/>
          </p:nvPr>
        </p:nvSpPr>
        <p:spPr bwMode="auto">
          <a:xfrm>
            <a:off x="1" y="9120602"/>
            <a:ext cx="3170443" cy="48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solidFill>
                  <a:schemeClr val="tx1"/>
                </a:solidFill>
                <a:latin typeface="Arial" pitchFamily="34" charset="0"/>
                <a:ea typeface="ＭＳ Ｐゴシック" pitchFamily="68" charset="-128"/>
                <a:cs typeface="+mn-cs"/>
              </a:defRPr>
            </a:lvl1pPr>
          </a:lstStyle>
          <a:p>
            <a:pPr>
              <a:defRPr/>
            </a:pPr>
            <a:endParaRPr lang="nl-NL"/>
          </a:p>
        </p:txBody>
      </p:sp>
      <p:sp>
        <p:nvSpPr>
          <p:cNvPr id="24581" name="Rectangle 5"/>
          <p:cNvSpPr>
            <a:spLocks noGrp="1" noChangeArrowheads="1"/>
          </p:cNvSpPr>
          <p:nvPr>
            <p:ph type="sldNum" sz="quarter" idx="3"/>
          </p:nvPr>
        </p:nvSpPr>
        <p:spPr bwMode="auto">
          <a:xfrm>
            <a:off x="4144757" y="9120602"/>
            <a:ext cx="3170443" cy="48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smtClean="0">
                <a:solidFill>
                  <a:schemeClr val="tx1"/>
                </a:solidFill>
                <a:latin typeface="Arial" pitchFamily="34" charset="0"/>
              </a:defRPr>
            </a:lvl1pPr>
          </a:lstStyle>
          <a:p>
            <a:pPr>
              <a:defRPr/>
            </a:pPr>
            <a:fld id="{25FA92C8-4D47-4B54-98CD-4172F7C9A519}" type="slidenum">
              <a:rPr lang="nl-NL"/>
              <a:pPr>
                <a:defRPr/>
              </a:pPr>
              <a:t>‹nr.›</a:t>
            </a:fld>
            <a:endParaRPr lang="nl-NL"/>
          </a:p>
        </p:txBody>
      </p:sp>
    </p:spTree>
    <p:extLst>
      <p:ext uri="{BB962C8B-B14F-4D97-AF65-F5344CB8AC3E}">
        <p14:creationId xmlns:p14="http://schemas.microsoft.com/office/powerpoint/2010/main" val="82562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198331" cy="5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solidFill>
                  <a:schemeClr val="tx1"/>
                </a:solidFill>
                <a:latin typeface="Arial" pitchFamily="34" charset="0"/>
                <a:ea typeface="ＭＳ Ｐゴシック" pitchFamily="68" charset="-128"/>
                <a:cs typeface="+mn-cs"/>
              </a:defRPr>
            </a:lvl1pPr>
          </a:lstStyle>
          <a:p>
            <a:pPr>
              <a:defRPr/>
            </a:pPr>
            <a:endParaRPr lang="nl-NL"/>
          </a:p>
        </p:txBody>
      </p:sp>
      <p:sp>
        <p:nvSpPr>
          <p:cNvPr id="29699" name="Rectangle 3"/>
          <p:cNvSpPr>
            <a:spLocks noGrp="1" noChangeArrowheads="1"/>
          </p:cNvSpPr>
          <p:nvPr>
            <p:ph type="dt" idx="1"/>
          </p:nvPr>
        </p:nvSpPr>
        <p:spPr bwMode="auto">
          <a:xfrm>
            <a:off x="4181359" y="0"/>
            <a:ext cx="3116411" cy="5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Arial" pitchFamily="34" charset="0"/>
                <a:ea typeface="ＭＳ Ｐゴシック" pitchFamily="68" charset="-128"/>
                <a:cs typeface="+mn-cs"/>
              </a:defRPr>
            </a:lvl1pPr>
          </a:lstStyle>
          <a:p>
            <a:pPr>
              <a:defRPr/>
            </a:pPr>
            <a:endParaRPr lang="nl-NL"/>
          </a:p>
        </p:txBody>
      </p:sp>
      <p:sp>
        <p:nvSpPr>
          <p:cNvPr id="3076" name="Rectangle 4"/>
          <p:cNvSpPr>
            <a:spLocks noGrp="1" noRot="1" noChangeAspect="1" noChangeArrowheads="1" noTextEdit="1"/>
          </p:cNvSpPr>
          <p:nvPr>
            <p:ph type="sldImg" idx="2"/>
          </p:nvPr>
        </p:nvSpPr>
        <p:spPr bwMode="auto">
          <a:xfrm>
            <a:off x="1243013" y="736600"/>
            <a:ext cx="4814887" cy="3611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29701" name="Rectangle 5"/>
          <p:cNvSpPr>
            <a:spLocks noGrp="1" noChangeArrowheads="1"/>
          </p:cNvSpPr>
          <p:nvPr>
            <p:ph type="body" sz="quarter" idx="3"/>
          </p:nvPr>
        </p:nvSpPr>
        <p:spPr bwMode="auto">
          <a:xfrm>
            <a:off x="984773" y="4569514"/>
            <a:ext cx="5329969" cy="434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29702" name="Rectangle 6"/>
          <p:cNvSpPr>
            <a:spLocks noGrp="1" noChangeArrowheads="1"/>
          </p:cNvSpPr>
          <p:nvPr>
            <p:ph type="ftr" sz="quarter" idx="4"/>
          </p:nvPr>
        </p:nvSpPr>
        <p:spPr bwMode="auto">
          <a:xfrm>
            <a:off x="0" y="9139028"/>
            <a:ext cx="3198331" cy="44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solidFill>
                  <a:schemeClr val="tx1"/>
                </a:solidFill>
                <a:latin typeface="Arial" pitchFamily="34" charset="0"/>
                <a:ea typeface="ＭＳ Ｐゴシック" pitchFamily="68" charset="-128"/>
                <a:cs typeface="+mn-cs"/>
              </a:defRPr>
            </a:lvl1pPr>
          </a:lstStyle>
          <a:p>
            <a:pPr>
              <a:defRPr/>
            </a:pPr>
            <a:endParaRPr lang="nl-NL"/>
          </a:p>
        </p:txBody>
      </p:sp>
      <p:sp>
        <p:nvSpPr>
          <p:cNvPr id="29703" name="Rectangle 7"/>
          <p:cNvSpPr>
            <a:spLocks noGrp="1" noChangeArrowheads="1"/>
          </p:cNvSpPr>
          <p:nvPr>
            <p:ph type="sldNum" sz="quarter" idx="5"/>
          </p:nvPr>
        </p:nvSpPr>
        <p:spPr bwMode="auto">
          <a:xfrm>
            <a:off x="4181359" y="9139028"/>
            <a:ext cx="3116411" cy="44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smtClean="0">
                <a:solidFill>
                  <a:schemeClr val="tx1"/>
                </a:solidFill>
                <a:latin typeface="Arial" pitchFamily="34" charset="0"/>
              </a:defRPr>
            </a:lvl1pPr>
          </a:lstStyle>
          <a:p>
            <a:pPr>
              <a:defRPr/>
            </a:pPr>
            <a:fld id="{00F28EA8-B84A-4E04-AAA1-5597C3EE6D57}" type="slidenum">
              <a:rPr lang="nl-NL"/>
              <a:pPr>
                <a:defRPr/>
              </a:pPr>
              <a:t>‹nr.›</a:t>
            </a:fld>
            <a:endParaRPr lang="nl-NL"/>
          </a:p>
        </p:txBody>
      </p:sp>
    </p:spTree>
    <p:extLst>
      <p:ext uri="{BB962C8B-B14F-4D97-AF65-F5344CB8AC3E}">
        <p14:creationId xmlns:p14="http://schemas.microsoft.com/office/powerpoint/2010/main" val="13373985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68"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68"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68"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68"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6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en.wikipedia.org/wiki/Land_reclamation" TargetMode="External"/><Relationship Id="rId13" Type="http://schemas.openxmlformats.org/officeDocument/2006/relationships/hyperlink" Target="https://en.wikipedia.org/wiki/Polder" TargetMode="External"/><Relationship Id="rId18" Type="http://schemas.openxmlformats.org/officeDocument/2006/relationships/hyperlink" Target="https://en.wikipedia.org/wiki/Friesland" TargetMode="External"/><Relationship Id="rId26" Type="http://schemas.openxmlformats.org/officeDocument/2006/relationships/hyperlink" Target="https://en.wikipedia.org/w/index.php?title=Zuiderzee_Works&amp;action=edit&amp;section=2" TargetMode="External"/><Relationship Id="rId39" Type="http://schemas.openxmlformats.org/officeDocument/2006/relationships/hyperlink" Target="https://en.wikipedia.org/wiki/Euro" TargetMode="External"/><Relationship Id="rId3" Type="http://schemas.openxmlformats.org/officeDocument/2006/relationships/hyperlink" Target="https://en.wikipedia.org/wiki/Afsluitdijk" TargetMode="External"/><Relationship Id="rId21" Type="http://schemas.openxmlformats.org/officeDocument/2006/relationships/hyperlink" Target="https://en.wikipedia.org/wiki/World_War_I" TargetMode="External"/><Relationship Id="rId34" Type="http://schemas.openxmlformats.org/officeDocument/2006/relationships/hyperlink" Target="https://en.wikipedia.org/wiki/Canal_lock" TargetMode="External"/><Relationship Id="rId7" Type="http://schemas.openxmlformats.org/officeDocument/2006/relationships/hyperlink" Target="https://en.wikipedia.org/wiki/Dam" TargetMode="External"/><Relationship Id="rId12" Type="http://schemas.openxmlformats.org/officeDocument/2006/relationships/hyperlink" Target="https://en.wikipedia.org/wiki/North_Sea" TargetMode="External"/><Relationship Id="rId17" Type="http://schemas.openxmlformats.org/officeDocument/2006/relationships/hyperlink" Target="https://en.wikipedia.org/wiki/North_Holland" TargetMode="External"/><Relationship Id="rId25" Type="http://schemas.openxmlformats.org/officeDocument/2006/relationships/hyperlink" Target="https://en.wikipedia.org/wiki/Andijk" TargetMode="External"/><Relationship Id="rId33" Type="http://schemas.openxmlformats.org/officeDocument/2006/relationships/hyperlink" Target="https://en.wikipedia.org/w/index.php?title=Vlieter&amp;action=edit&amp;redlink=1" TargetMode="External"/><Relationship Id="rId38" Type="http://schemas.openxmlformats.org/officeDocument/2006/relationships/hyperlink" Target="https://en.wikipedia.org/wiki/Great_Depression" TargetMode="External"/><Relationship Id="rId2" Type="http://schemas.openxmlformats.org/officeDocument/2006/relationships/slide" Target="../slides/slide21.xml"/><Relationship Id="rId16" Type="http://schemas.openxmlformats.org/officeDocument/2006/relationships/hyperlink" Target="https://en.wikipedia.org/wiki/Lelystad" TargetMode="External"/><Relationship Id="rId20" Type="http://schemas.openxmlformats.org/officeDocument/2006/relationships/hyperlink" Target="https://en.wikipedia.org/wiki/Levee" TargetMode="External"/><Relationship Id="rId29" Type="http://schemas.openxmlformats.org/officeDocument/2006/relationships/hyperlink" Target="https://en.wikipedia.org/wiki/Kornwerderzand" TargetMode="External"/><Relationship Id="rId1" Type="http://schemas.openxmlformats.org/officeDocument/2006/relationships/notesMaster" Target="../notesMasters/notesMaster1.xml"/><Relationship Id="rId6" Type="http://schemas.openxmlformats.org/officeDocument/2006/relationships/hyperlink" Target="https://en.wikipedia.org/wiki/Dutch_language" TargetMode="External"/><Relationship Id="rId11" Type="http://schemas.openxmlformats.org/officeDocument/2006/relationships/hyperlink" Target="https://en.wikipedia.org/wiki/Zuiderzee" TargetMode="External"/><Relationship Id="rId24" Type="http://schemas.openxmlformats.org/officeDocument/2006/relationships/hyperlink" Target="https://en.wikipedia.org/wiki/Wieringen" TargetMode="External"/><Relationship Id="rId32" Type="http://schemas.openxmlformats.org/officeDocument/2006/relationships/hyperlink" Target="https://en.wikipedia.org/wiki/Willow" TargetMode="External"/><Relationship Id="rId37" Type="http://schemas.openxmlformats.org/officeDocument/2006/relationships/hyperlink" Target="https://en.wikipedia.org/wiki/Hendrik_Lorentz" TargetMode="External"/><Relationship Id="rId5" Type="http://schemas.openxmlformats.org/officeDocument/2006/relationships/hyperlink" Target="https://en.wikipedia.org/wiki/Wadden_Sea" TargetMode="External"/><Relationship Id="rId15" Type="http://schemas.openxmlformats.org/officeDocument/2006/relationships/hyperlink" Target="https://en.wikipedia.org/wiki/Cornelis_Lely" TargetMode="External"/><Relationship Id="rId23" Type="http://schemas.openxmlformats.org/officeDocument/2006/relationships/hyperlink" Target="#cite_note-1"/><Relationship Id="rId28" Type="http://schemas.openxmlformats.org/officeDocument/2006/relationships/hyperlink" Target="https://en.wikipedia.org/wiki/Till" TargetMode="External"/><Relationship Id="rId36" Type="http://schemas.openxmlformats.org/officeDocument/2006/relationships/hyperlink" Target="https://en.wikipedia.org/wiki/Stevin" TargetMode="External"/><Relationship Id="rId10" Type="http://schemas.openxmlformats.org/officeDocument/2006/relationships/hyperlink" Target="https://en.wikipedia.org/wiki/Netherlands" TargetMode="External"/><Relationship Id="rId19" Type="http://schemas.openxmlformats.org/officeDocument/2006/relationships/hyperlink" Target="https://en.wikipedia.org/wiki/IJssel" TargetMode="External"/><Relationship Id="rId31" Type="http://schemas.openxmlformats.org/officeDocument/2006/relationships/hyperlink" Target="https://en.wikipedia.org/wiki/Basalt" TargetMode="External"/><Relationship Id="rId4" Type="http://schemas.openxmlformats.org/officeDocument/2006/relationships/hyperlink" Target="https://en.wikipedia.org/wiki/IJsselmeer" TargetMode="External"/><Relationship Id="rId9" Type="http://schemas.openxmlformats.org/officeDocument/2006/relationships/hyperlink" Target="https://en.wikipedia.org/wiki/Hydraulic_engineering" TargetMode="External"/><Relationship Id="rId14" Type="http://schemas.openxmlformats.org/officeDocument/2006/relationships/hyperlink" Target="https://en.wikipedia.org/w/index.php?title=Zuiderzee_Works&amp;action=edit&amp;section=1" TargetMode="External"/><Relationship Id="rId22" Type="http://schemas.openxmlformats.org/officeDocument/2006/relationships/hyperlink" Target="https://en.wikipedia.org/w/index.php?title=Zuiderzee_Act&amp;action=edit&amp;redlink=1" TargetMode="External"/><Relationship Id="rId27" Type="http://schemas.openxmlformats.org/officeDocument/2006/relationships/hyperlink" Target="https://en.wikipedia.org/w/index.php?title=Zuiderzee_Works&amp;action=edit&amp;section=3" TargetMode="External"/><Relationship Id="rId30" Type="http://schemas.openxmlformats.org/officeDocument/2006/relationships/hyperlink" Target="https://en.wikipedia.org/wiki/Breezanddijk" TargetMode="External"/><Relationship Id="rId35" Type="http://schemas.openxmlformats.org/officeDocument/2006/relationships/hyperlink" Target="https://en.wikipedia.org/wiki/Den_Oever"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Rhine-Meuse-Scheldt_delta" TargetMode="External"/><Relationship Id="rId13" Type="http://schemas.openxmlformats.org/officeDocument/2006/relationships/hyperlink" Target="https://en.wikipedia.org/wiki/Storm_surge" TargetMode="External"/><Relationship Id="rId18" Type="http://schemas.openxmlformats.org/officeDocument/2006/relationships/hyperlink" Target="#cite_note-2"/><Relationship Id="rId3" Type="http://schemas.openxmlformats.org/officeDocument/2006/relationships/hyperlink" Target="https://en.wikipedia.org/wiki/Dutch_language" TargetMode="External"/><Relationship Id="rId7" Type="http://schemas.openxmlformats.org/officeDocument/2006/relationships/hyperlink" Target="#cite_note-1"/><Relationship Id="rId12" Type="http://schemas.openxmlformats.org/officeDocument/2006/relationships/hyperlink" Target="https://en.wikipedia.org/wiki/Floodgate" TargetMode="External"/><Relationship Id="rId17" Type="http://schemas.openxmlformats.org/officeDocument/2006/relationships/hyperlink" Target="https://en.wikipedia.org/wiki/Windmill" TargetMode="External"/><Relationship Id="rId2" Type="http://schemas.openxmlformats.org/officeDocument/2006/relationships/slide" Target="../slides/slide3.xml"/><Relationship Id="rId16" Type="http://schemas.openxmlformats.org/officeDocument/2006/relationships/hyperlink" Target="https://en.wikipedia.org/wiki/Pumping_station" TargetMode="External"/><Relationship Id="rId1" Type="http://schemas.openxmlformats.org/officeDocument/2006/relationships/notesMaster" Target="../notesMasters/notesMaster1.xml"/><Relationship Id="rId6" Type="http://schemas.openxmlformats.org/officeDocument/2006/relationships/hyperlink" Target="https://en.wikipedia.org/wiki/Netherlands" TargetMode="External"/><Relationship Id="rId11" Type="http://schemas.openxmlformats.org/officeDocument/2006/relationships/hyperlink" Target="https://en.wikipedia.org/wiki/Dike_(construction)" TargetMode="External"/><Relationship Id="rId5" Type="http://schemas.openxmlformats.org/officeDocument/2006/relationships/hyperlink" Target="https://en.wikipedia.org/wiki/Local_government" TargetMode="External"/><Relationship Id="rId15" Type="http://schemas.openxmlformats.org/officeDocument/2006/relationships/hyperlink" Target="https://en.wikipedia.org/wiki/Meuse_(river)" TargetMode="External"/><Relationship Id="rId10" Type="http://schemas.openxmlformats.org/officeDocument/2006/relationships/hyperlink" Target="https://en.wikipedia.org/wiki/Flood_control_in_the_Netherlands" TargetMode="External"/><Relationship Id="rId4" Type="http://schemas.openxmlformats.org/officeDocument/2006/relationships/hyperlink" Target="https://en.wikipedia.org/wiki/Sewage_treatment" TargetMode="External"/><Relationship Id="rId9" Type="http://schemas.openxmlformats.org/officeDocument/2006/relationships/hyperlink" Target="https://en.wikipedia.org/wiki/Flooding" TargetMode="External"/><Relationship Id="rId14" Type="http://schemas.openxmlformats.org/officeDocument/2006/relationships/hyperlink" Target="https://en.wikipedia.org/wiki/Rhin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a:t>
            </a:fld>
            <a:endParaRPr lang="nl-NL"/>
          </a:p>
        </p:txBody>
      </p:sp>
    </p:spTree>
    <p:extLst>
      <p:ext uri="{BB962C8B-B14F-4D97-AF65-F5344CB8AC3E}">
        <p14:creationId xmlns:p14="http://schemas.microsoft.com/office/powerpoint/2010/main" val="3469319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Arial" pitchFamily="34" charset="0"/>
              <a:buChar char="•"/>
            </a:pPr>
            <a:r>
              <a:rPr lang="en-US" dirty="0" smtClean="0">
                <a:solidFill>
                  <a:schemeClr val="tx1"/>
                </a:solidFill>
                <a:latin typeface="Arial" pitchFamily="34" charset="0"/>
                <a:ea typeface="ＭＳ Ｐゴシック" pitchFamily="68" charset="-128"/>
                <a:cs typeface="ＭＳ Ｐゴシック" charset="0"/>
              </a:rPr>
              <a:t>In recent years, many regions in the NSR region had to cope with extreme weather and climate events that led to serious flooding. Substantial economic impact on infrastructure and assets and also psychological impact on population. </a:t>
            </a:r>
          </a:p>
          <a:p>
            <a:pPr marL="342900" indent="-342900">
              <a:buFont typeface="Arial" pitchFamily="34" charset="0"/>
              <a:buChar char="•"/>
            </a:pPr>
            <a:r>
              <a:rPr lang="en-US" dirty="0" smtClean="0">
                <a:solidFill>
                  <a:schemeClr val="tx1"/>
                </a:solidFill>
                <a:latin typeface="Arial" pitchFamily="34" charset="0"/>
                <a:ea typeface="ＭＳ Ｐゴシック" pitchFamily="68" charset="-128"/>
                <a:cs typeface="ＭＳ Ｐゴシック" charset="0"/>
              </a:rPr>
              <a:t>Extreme weather and climate events in the NSR region have increased in frequency or magnitude induced by climate change</a:t>
            </a:r>
          </a:p>
          <a:p>
            <a:pPr marL="342900" indent="-342900">
              <a:buFont typeface="Arial" pitchFamily="34" charset="0"/>
              <a:buChar char="•"/>
            </a:pPr>
            <a:r>
              <a:rPr lang="en-US" dirty="0" smtClean="0">
                <a:solidFill>
                  <a:schemeClr val="tx1"/>
                </a:solidFill>
              </a:rPr>
              <a:t>To face future climate related events, improved flood management strategies are essential for all NSR countries</a:t>
            </a:r>
            <a:endParaRPr lang="nl-NL" dirty="0"/>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10</a:t>
            </a:fld>
            <a:endParaRPr lang="nl-NL"/>
          </a:p>
        </p:txBody>
      </p:sp>
    </p:spTree>
    <p:extLst>
      <p:ext uri="{BB962C8B-B14F-4D97-AF65-F5344CB8AC3E}">
        <p14:creationId xmlns:p14="http://schemas.microsoft.com/office/powerpoint/2010/main" val="3383006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Arial" pitchFamily="34" charset="0"/>
              <a:buChar char="•"/>
            </a:pPr>
            <a:r>
              <a:rPr lang="en-US" dirty="0" smtClean="0">
                <a:solidFill>
                  <a:schemeClr val="tx1"/>
                </a:solidFill>
              </a:rPr>
              <a:t>NSR</a:t>
            </a:r>
            <a:r>
              <a:rPr lang="en-US" baseline="0" dirty="0" smtClean="0">
                <a:solidFill>
                  <a:schemeClr val="tx1"/>
                </a:solidFill>
              </a:rPr>
              <a:t> regions are </a:t>
            </a:r>
            <a:r>
              <a:rPr lang="en-US" dirty="0" smtClean="0">
                <a:solidFill>
                  <a:schemeClr val="tx1"/>
                </a:solidFill>
              </a:rPr>
              <a:t>Facing climate change -&gt; </a:t>
            </a:r>
            <a:r>
              <a:rPr lang="en-US" dirty="0" smtClean="0">
                <a:solidFill>
                  <a:schemeClr val="tx1"/>
                </a:solidFill>
                <a:latin typeface="Arial" pitchFamily="34" charset="0"/>
                <a:ea typeface="ＭＳ Ｐゴシック" pitchFamily="68" charset="-128"/>
                <a:cs typeface="ＭＳ Ｐゴシック" charset="0"/>
              </a:rPr>
              <a:t>are vulnerable to flooding at least to some extent</a:t>
            </a:r>
            <a:r>
              <a:rPr lang="en-US" dirty="0" smtClean="0">
                <a:solidFill>
                  <a:schemeClr val="tx1"/>
                </a:solidFill>
              </a:rPr>
              <a:t>. </a:t>
            </a:r>
          </a:p>
          <a:p>
            <a:pPr marL="342900" indent="-342900">
              <a:buFont typeface="Arial" pitchFamily="34" charset="0"/>
              <a:buChar char="•"/>
            </a:pPr>
            <a:r>
              <a:rPr lang="en-US" dirty="0" smtClean="0">
                <a:solidFill>
                  <a:schemeClr val="tx1"/>
                </a:solidFill>
                <a:latin typeface="Arial" pitchFamily="34" charset="0"/>
                <a:ea typeface="ＭＳ Ｐゴシック" pitchFamily="68" charset="-128"/>
                <a:cs typeface="ＭＳ Ｐゴシック" charset="0"/>
              </a:rPr>
              <a:t>However, there are differences in the types of flooding that occur and the are differences between the countries in terms of the significance of flooding, and related to this, the presence of recent experience with flood events. </a:t>
            </a:r>
          </a:p>
          <a:p>
            <a:pPr marL="342900" indent="-342900">
              <a:buFont typeface="Arial" pitchFamily="34" charset="0"/>
              <a:buChar char="•"/>
            </a:pPr>
            <a:r>
              <a:rPr lang="en-US" dirty="0" smtClean="0">
                <a:solidFill>
                  <a:schemeClr val="tx1"/>
                </a:solidFill>
                <a:latin typeface="Arial" pitchFamily="34" charset="0"/>
                <a:ea typeface="ＭＳ Ｐゴシック" pitchFamily="68" charset="-128"/>
                <a:cs typeface="ＭＳ Ｐゴシック" charset="0"/>
              </a:rPr>
              <a:t>As a result, the NSR region countries have organized their flood </a:t>
            </a:r>
            <a:r>
              <a:rPr lang="en-US" dirty="0" err="1" smtClean="0">
                <a:solidFill>
                  <a:schemeClr val="tx1"/>
                </a:solidFill>
                <a:latin typeface="Arial" pitchFamily="34" charset="0"/>
                <a:ea typeface="ＭＳ Ｐゴシック" pitchFamily="68" charset="-128"/>
                <a:cs typeface="ＭＳ Ｐゴシック" charset="0"/>
              </a:rPr>
              <a:t>defences</a:t>
            </a:r>
            <a:r>
              <a:rPr lang="en-US" dirty="0" smtClean="0">
                <a:solidFill>
                  <a:schemeClr val="tx1"/>
                </a:solidFill>
                <a:latin typeface="Arial" pitchFamily="34" charset="0"/>
                <a:ea typeface="ＭＳ Ｐゴシック" pitchFamily="68" charset="-128"/>
                <a:cs typeface="ＭＳ Ｐゴシック" charset="0"/>
              </a:rPr>
              <a:t> in quite different ways (e.g. in NL flood </a:t>
            </a:r>
            <a:r>
              <a:rPr lang="en-US" dirty="0" err="1" smtClean="0">
                <a:solidFill>
                  <a:schemeClr val="tx1"/>
                </a:solidFill>
                <a:latin typeface="Arial" pitchFamily="34" charset="0"/>
                <a:ea typeface="ＭＳ Ｐゴシック" pitchFamily="68" charset="-128"/>
                <a:cs typeface="ＭＳ Ｐゴシック" charset="0"/>
              </a:rPr>
              <a:t>defence</a:t>
            </a:r>
            <a:r>
              <a:rPr lang="en-US" dirty="0" smtClean="0">
                <a:solidFill>
                  <a:schemeClr val="tx1"/>
                </a:solidFill>
                <a:latin typeface="Arial" pitchFamily="34" charset="0"/>
                <a:ea typeface="ＭＳ Ｐゴシック" pitchFamily="68" charset="-128"/>
                <a:cs typeface="ＭＳ Ｐゴシック" charset="0"/>
              </a:rPr>
              <a:t>, in UK flood fighting. </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For instance, for The Netherlands the large 1953 flood and the 1993/1995 (near) floods were the last major flooding</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events, whereas the UK was struck as recent as 2014. In 1934 a 2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mln</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square foot rock fell into Norway’s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Tafjord</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triggering a 85 meter wave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Bølgen</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which killed 47 people. A similar tsunami is predicted to hit Norway at some point in the (near?) future</a:t>
            </a:r>
          </a:p>
          <a:p>
            <a:endParaRPr lang="en-US" sz="1200" b="0" i="0" u="none" strike="noStrike" kern="1200" baseline="0" dirty="0" smtClean="0">
              <a:solidFill>
                <a:schemeClr val="tx1"/>
              </a:solidFill>
              <a:latin typeface="Arial" pitchFamily="34" charset="0"/>
              <a:ea typeface="ＭＳ Ｐゴシック" pitchFamily="68" charset="-128"/>
            </a:endParaRPr>
          </a:p>
          <a:p>
            <a:r>
              <a:rPr lang="en-US" dirty="0" smtClean="0">
                <a:solidFill>
                  <a:schemeClr val="tx1"/>
                </a:solidFill>
                <a:latin typeface="Arial" pitchFamily="34" charset="0"/>
                <a:ea typeface="ＭＳ Ｐゴシック" pitchFamily="68" charset="-128"/>
                <a:cs typeface="ＭＳ Ｐゴシック" charset="0"/>
              </a:rPr>
              <a:t>For instance, the Netherlands primarily have </a:t>
            </a:r>
            <a:r>
              <a:rPr lang="en-US" dirty="0" err="1" smtClean="0">
                <a:solidFill>
                  <a:schemeClr val="tx1"/>
                </a:solidFill>
                <a:latin typeface="Arial" pitchFamily="34" charset="0"/>
                <a:ea typeface="ＭＳ Ｐゴシック" pitchFamily="68" charset="-128"/>
                <a:cs typeface="ＭＳ Ｐゴシック" charset="0"/>
              </a:rPr>
              <a:t>focussed</a:t>
            </a:r>
            <a:r>
              <a:rPr lang="en-US" dirty="0" smtClean="0">
                <a:solidFill>
                  <a:schemeClr val="tx1"/>
                </a:solidFill>
                <a:latin typeface="Arial" pitchFamily="34" charset="0"/>
                <a:ea typeface="ＭＳ Ｐゴシック" pitchFamily="68" charset="-128"/>
                <a:cs typeface="ＭＳ Ｐゴシック" charset="0"/>
              </a:rPr>
              <a:t> on </a:t>
            </a:r>
            <a:r>
              <a:rPr lang="en-US" dirty="0" err="1" smtClean="0">
                <a:solidFill>
                  <a:schemeClr val="tx1"/>
                </a:solidFill>
                <a:latin typeface="Arial" pitchFamily="34" charset="0"/>
                <a:ea typeface="ＭＳ Ｐゴシック" pitchFamily="68" charset="-128"/>
                <a:cs typeface="ＭＳ Ｐゴシック" charset="0"/>
              </a:rPr>
              <a:t>realisation</a:t>
            </a:r>
            <a:r>
              <a:rPr lang="en-US" dirty="0" smtClean="0">
                <a:solidFill>
                  <a:schemeClr val="tx1"/>
                </a:solidFill>
                <a:latin typeface="Arial" pitchFamily="34" charset="0"/>
                <a:ea typeface="ＭＳ Ｐゴシック" pitchFamily="68" charset="-128"/>
                <a:cs typeface="ＭＳ Ｐゴシック" charset="0"/>
              </a:rPr>
              <a:t> of protective measures such as dikes and enforcements. On the other hands, in England the focus is primarily on fighting the immediate effects of flooding events. This also implies that the operational knowledge in case of a serious flooding event varies</a:t>
            </a:r>
          </a:p>
          <a:p>
            <a:endParaRPr lang="nl-NL" dirty="0"/>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11</a:t>
            </a:fld>
            <a:endParaRPr lang="nl-NL"/>
          </a:p>
        </p:txBody>
      </p:sp>
    </p:spTree>
    <p:extLst>
      <p:ext uri="{BB962C8B-B14F-4D97-AF65-F5344CB8AC3E}">
        <p14:creationId xmlns:p14="http://schemas.microsoft.com/office/powerpoint/2010/main" val="3863890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solidFill>
                  <a:schemeClr val="tx1"/>
                </a:solidFill>
                <a:latin typeface="Arial" pitchFamily="34" charset="0"/>
                <a:ea typeface="ＭＳ Ｐゴシック" pitchFamily="68" charset="-128"/>
                <a:cs typeface="ＭＳ Ｐゴシック" charset="0"/>
              </a:rPr>
              <a:t>Looking</a:t>
            </a:r>
            <a:r>
              <a:rPr lang="en-US" baseline="0" dirty="0" smtClean="0">
                <a:solidFill>
                  <a:schemeClr val="tx1"/>
                </a:solidFill>
                <a:latin typeface="Arial" pitchFamily="34" charset="0"/>
                <a:ea typeface="ＭＳ Ｐゴシック" pitchFamily="68" charset="-128"/>
                <a:cs typeface="ＭＳ Ｐゴシック" charset="0"/>
              </a:rPr>
              <a:t> at the future: </a:t>
            </a:r>
            <a:r>
              <a:rPr lang="en-US" dirty="0" smtClean="0">
                <a:solidFill>
                  <a:schemeClr val="tx1"/>
                </a:solidFill>
                <a:latin typeface="Arial" pitchFamily="34" charset="0"/>
                <a:ea typeface="ＭＳ Ｐゴシック" pitchFamily="68" charset="-128"/>
                <a:cs typeface="ＭＳ Ｐゴシック" charset="0"/>
              </a:rPr>
              <a:t>It is clear that flood risks can no longer be dealt with by focusing solely on flood </a:t>
            </a:r>
            <a:r>
              <a:rPr lang="en-US" dirty="0" err="1" smtClean="0">
                <a:solidFill>
                  <a:schemeClr val="tx1"/>
                </a:solidFill>
                <a:latin typeface="Arial" pitchFamily="34" charset="0"/>
                <a:ea typeface="ＭＳ Ｐゴシック" pitchFamily="68" charset="-128"/>
                <a:cs typeface="ＭＳ Ｐゴシック" charset="0"/>
              </a:rPr>
              <a:t>defences</a:t>
            </a:r>
            <a:endParaRPr lang="en-US" dirty="0" smtClean="0">
              <a:solidFill>
                <a:schemeClr val="tx1"/>
              </a:solidFill>
              <a:latin typeface="Arial" pitchFamily="34" charset="0"/>
              <a:ea typeface="ＭＳ Ｐゴシック" pitchFamily="68" charset="-128"/>
              <a:cs typeface="ＭＳ Ｐゴシック" charset="0"/>
            </a:endParaRPr>
          </a:p>
          <a:p>
            <a:pPr marL="342900" indent="-342900">
              <a:buFont typeface="Arial" pitchFamily="34" charset="0"/>
              <a:buChar char="•"/>
            </a:pPr>
            <a:r>
              <a:rPr lang="en-US" b="1" dirty="0" smtClean="0">
                <a:solidFill>
                  <a:schemeClr val="tx1"/>
                </a:solidFill>
              </a:rPr>
              <a:t>Need for improved flood management strategies. </a:t>
            </a:r>
            <a:r>
              <a:rPr lang="en-US" dirty="0" smtClean="0">
                <a:solidFill>
                  <a:schemeClr val="tx1"/>
                </a:solidFill>
              </a:rPr>
              <a:t>The need for </a:t>
            </a:r>
            <a:r>
              <a:rPr lang="en-US" i="1" dirty="0" smtClean="0">
                <a:solidFill>
                  <a:srgbClr val="FF0000"/>
                </a:solidFill>
              </a:rPr>
              <a:t>&amp; a transition to integrated risk management</a:t>
            </a:r>
            <a:r>
              <a:rPr lang="en-US" dirty="0" smtClean="0">
                <a:solidFill>
                  <a:schemeClr val="tx1"/>
                </a:solidFill>
              </a:rPr>
              <a:t>. As illustrated in the next slide </a:t>
            </a:r>
          </a:p>
          <a:p>
            <a:pPr marL="342900" indent="-342900">
              <a:buFont typeface="Arial" pitchFamily="34" charset="0"/>
              <a:buChar char="•"/>
            </a:pPr>
            <a:r>
              <a:rPr lang="en-US" dirty="0" smtClean="0">
                <a:solidFill>
                  <a:schemeClr val="tx1"/>
                </a:solidFill>
              </a:rPr>
              <a:t>The need to utilize and embed technological innovations in practices and to embed this into comprehensive emergency response systems. </a:t>
            </a:r>
          </a:p>
          <a:p>
            <a:endParaRPr lang="en-US" dirty="0" smtClean="0">
              <a:solidFill>
                <a:schemeClr val="tx1"/>
              </a:solidFill>
            </a:endParaRPr>
          </a:p>
          <a:p>
            <a:endParaRPr lang="en-US" dirty="0" smtClean="0">
              <a:solidFill>
                <a:schemeClr val="tx1"/>
              </a:solidFill>
            </a:endParaRPr>
          </a:p>
          <a:p>
            <a:pPr marL="342900" indent="-342900">
              <a:buFont typeface="Arial" pitchFamily="34" charset="0"/>
              <a:buChar char="•"/>
            </a:pPr>
            <a:r>
              <a:rPr lang="en-US" dirty="0" smtClean="0">
                <a:solidFill>
                  <a:schemeClr val="tx1"/>
                </a:solidFill>
              </a:rPr>
              <a:t>To be prepared, it is essential to join forces and share experiences on flood management strategies and learn of each other. </a:t>
            </a:r>
          </a:p>
          <a:p>
            <a:endParaRPr lang="en-US" dirty="0" smtClean="0">
              <a:solidFill>
                <a:schemeClr val="tx1"/>
              </a:solidFill>
              <a:latin typeface="Arial" pitchFamily="34" charset="0"/>
              <a:ea typeface="ＭＳ Ｐゴシック" pitchFamily="68" charset="-128"/>
              <a:cs typeface="ＭＳ Ｐゴシック" charset="0"/>
            </a:endParaRPr>
          </a:p>
          <a:p>
            <a:r>
              <a:rPr lang="en-US" dirty="0" smtClean="0">
                <a:solidFill>
                  <a:schemeClr val="tx1"/>
                </a:solidFill>
                <a:latin typeface="Arial" pitchFamily="34" charset="0"/>
                <a:ea typeface="ＭＳ Ｐゴシック" pitchFamily="68" charset="-128"/>
                <a:cs typeface="ＭＳ Ｐゴシック" charset="0"/>
              </a:rPr>
              <a:t>(building dikes, dams, embankments etc.) as in The Netherlands or flood fighting as in the UK.</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 the individual </a:t>
            </a:r>
            <a:r>
              <a:rPr lang="en-US" dirty="0" err="1" smtClean="0"/>
              <a:t>organisations</a:t>
            </a:r>
            <a:r>
              <a:rPr lang="en-US" dirty="0" smtClean="0"/>
              <a:t> it is simply not possible to cover the wide range of fast changing and innovative developments in monitoring techniques and data</a:t>
            </a:r>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12</a:t>
            </a:fld>
            <a:endParaRPr lang="nl-NL"/>
          </a:p>
        </p:txBody>
      </p:sp>
    </p:spTree>
    <p:extLst>
      <p:ext uri="{BB962C8B-B14F-4D97-AF65-F5344CB8AC3E}">
        <p14:creationId xmlns:p14="http://schemas.microsoft.com/office/powerpoint/2010/main" val="3863890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13</a:t>
            </a:fld>
            <a:endParaRPr lang="nl-NL"/>
          </a:p>
        </p:txBody>
      </p:sp>
    </p:spTree>
    <p:extLst>
      <p:ext uri="{BB962C8B-B14F-4D97-AF65-F5344CB8AC3E}">
        <p14:creationId xmlns:p14="http://schemas.microsoft.com/office/powerpoint/2010/main" val="74835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solidFill>
                  <a:schemeClr val="tx1"/>
                </a:solidFill>
                <a:latin typeface="Arial" pitchFamily="34" charset="0"/>
                <a:ea typeface="ＭＳ Ｐゴシック" pitchFamily="68" charset="-128"/>
                <a:cs typeface="ＭＳ Ｐゴシック" charset="0"/>
              </a:rPr>
              <a:t>It is clear that flood risks can no longer be dealt with by focusing solely on flood </a:t>
            </a:r>
            <a:r>
              <a:rPr lang="en-US" dirty="0" err="1" smtClean="0">
                <a:solidFill>
                  <a:schemeClr val="tx1"/>
                </a:solidFill>
                <a:latin typeface="Arial" pitchFamily="34" charset="0"/>
                <a:ea typeface="ＭＳ Ｐゴシック" pitchFamily="68" charset="-128"/>
                <a:cs typeface="ＭＳ Ｐゴシック" charset="0"/>
              </a:rPr>
              <a:t>defences</a:t>
            </a:r>
            <a:endParaRPr lang="en-US" dirty="0" smtClean="0">
              <a:solidFill>
                <a:schemeClr val="tx1"/>
              </a:solidFill>
              <a:latin typeface="Arial" pitchFamily="34" charset="0"/>
              <a:ea typeface="ＭＳ Ｐゴシック" pitchFamily="68" charset="-128"/>
              <a:cs typeface="ＭＳ Ｐゴシック" charset="0"/>
            </a:endParaRPr>
          </a:p>
          <a:p>
            <a:r>
              <a:rPr lang="en-US" dirty="0" smtClean="0">
                <a:solidFill>
                  <a:schemeClr val="tx1"/>
                </a:solidFill>
                <a:latin typeface="Arial" pitchFamily="34" charset="0"/>
                <a:ea typeface="ＭＳ Ｐゴシック" pitchFamily="68" charset="-128"/>
                <a:cs typeface="ＭＳ Ｐゴシック" charset="0"/>
              </a:rPr>
              <a:t>(building dikes, dams, embankments etc.) as in The Netherlands or flood fighting as in the UK.</a:t>
            </a:r>
          </a:p>
          <a:p>
            <a:r>
              <a:rPr lang="en-US" dirty="0" smtClean="0">
                <a:solidFill>
                  <a:schemeClr val="tx1"/>
                </a:solidFill>
                <a:latin typeface="Arial" pitchFamily="34" charset="0"/>
                <a:ea typeface="ＭＳ Ｐゴシック" pitchFamily="68" charset="-128"/>
                <a:cs typeface="ＭＳ Ｐゴシック" charset="0"/>
              </a:rPr>
              <a:t>All countries and relevant </a:t>
            </a:r>
            <a:r>
              <a:rPr lang="en-US" dirty="0" err="1" smtClean="0">
                <a:solidFill>
                  <a:schemeClr val="tx1"/>
                </a:solidFill>
                <a:latin typeface="Arial" pitchFamily="34" charset="0"/>
                <a:ea typeface="ＭＳ Ｐゴシック" pitchFamily="68" charset="-128"/>
                <a:cs typeface="ＭＳ Ｐゴシック" charset="0"/>
              </a:rPr>
              <a:t>organisations</a:t>
            </a:r>
            <a:r>
              <a:rPr lang="en-US" dirty="0" smtClean="0">
                <a:solidFill>
                  <a:schemeClr val="tx1"/>
                </a:solidFill>
                <a:latin typeface="Arial" pitchFamily="34" charset="0"/>
                <a:ea typeface="ＭＳ Ｐゴシック" pitchFamily="68" charset="-128"/>
                <a:cs typeface="ＭＳ Ｐゴシック" charset="0"/>
              </a:rPr>
              <a:t> are facing the need for a transition to integrated risk</a:t>
            </a:r>
          </a:p>
          <a:p>
            <a:r>
              <a:rPr lang="en-US" dirty="0" smtClean="0">
                <a:solidFill>
                  <a:schemeClr val="tx1"/>
                </a:solidFill>
                <a:latin typeface="Arial" pitchFamily="34" charset="0"/>
                <a:ea typeface="ＭＳ Ｐゴシック" pitchFamily="68" charset="-128"/>
                <a:cs typeface="ＭＳ Ｐゴシック" charset="0"/>
              </a:rPr>
              <a:t>Management</a:t>
            </a:r>
          </a:p>
          <a:p>
            <a:r>
              <a:rPr lang="en-US" dirty="0" smtClean="0">
                <a:solidFill>
                  <a:schemeClr val="tx1"/>
                </a:solidFill>
                <a:latin typeface="Arial" pitchFamily="34" charset="0"/>
                <a:ea typeface="ＭＳ Ｐゴシック" pitchFamily="68" charset="-128"/>
                <a:cs typeface="ＭＳ Ｐゴシック" charset="0"/>
              </a:rPr>
              <a:t>CAN BE ILLUSTRATED</a:t>
            </a:r>
            <a:r>
              <a:rPr lang="en-US" baseline="0" dirty="0" smtClean="0">
                <a:solidFill>
                  <a:schemeClr val="tx1"/>
                </a:solidFill>
                <a:latin typeface="Arial" pitchFamily="34" charset="0"/>
                <a:ea typeface="ＭＳ Ｐゴシック" pitchFamily="68" charset="-128"/>
                <a:cs typeface="ＭＳ Ｐゴシック" charset="0"/>
              </a:rPr>
              <a:t> BY THIS FIGURE</a:t>
            </a:r>
            <a:endParaRPr lang="en-US" dirty="0" smtClean="0">
              <a:solidFill>
                <a:schemeClr val="tx1"/>
              </a:solidFill>
              <a:latin typeface="Arial" pitchFamily="34" charset="0"/>
              <a:ea typeface="ＭＳ Ｐゴシック" pitchFamily="68" charset="-128"/>
              <a:cs typeface="ＭＳ Ｐゴシック" charset="0"/>
            </a:endParaRPr>
          </a:p>
          <a:p>
            <a:endParaRPr lang="en-US" dirty="0" smtClean="0">
              <a:solidFill>
                <a:schemeClr val="tx1"/>
              </a:solidFill>
              <a:latin typeface="Arial" pitchFamily="34" charset="0"/>
              <a:ea typeface="ＭＳ Ｐゴシック" pitchFamily="68" charset="-128"/>
              <a:cs typeface="ＭＳ Ｐゴシック" charset="0"/>
            </a:endParaRPr>
          </a:p>
          <a:p>
            <a:r>
              <a:rPr lang="en-US" dirty="0" smtClean="0">
                <a:solidFill>
                  <a:schemeClr val="tx1"/>
                </a:solidFill>
                <a:latin typeface="Arial" pitchFamily="34" charset="0"/>
                <a:ea typeface="ＭＳ Ｐゴシック" pitchFamily="68" charset="-128"/>
                <a:cs typeface="ＭＳ Ｐゴシック" charset="0"/>
              </a:rPr>
              <a:t>as was already underpinned by the FP7 funded STAR-flood project. To be</a:t>
            </a:r>
          </a:p>
          <a:p>
            <a:r>
              <a:rPr lang="en-US" dirty="0" smtClean="0">
                <a:solidFill>
                  <a:schemeClr val="tx1"/>
                </a:solidFill>
                <a:latin typeface="Arial" pitchFamily="34" charset="0"/>
                <a:ea typeface="ＭＳ Ｐゴシック" pitchFamily="68" charset="-128"/>
                <a:cs typeface="ＭＳ Ｐゴシック" charset="0"/>
              </a:rPr>
              <a:t>prepared, it is essential to join forces and share experiences on flood management and learn of</a:t>
            </a:r>
          </a:p>
          <a:p>
            <a:r>
              <a:rPr lang="en-US" dirty="0" smtClean="0">
                <a:solidFill>
                  <a:schemeClr val="tx1"/>
                </a:solidFill>
                <a:latin typeface="Arial" pitchFamily="34" charset="0"/>
                <a:ea typeface="ＭＳ Ｐゴシック" pitchFamily="68" charset="-128"/>
                <a:cs typeface="ＭＳ Ｐゴシック" charset="0"/>
              </a:rPr>
              <a:t>each other. Actors at various levels within the NSR region wish for and make efforts at a</a:t>
            </a:r>
          </a:p>
          <a:p>
            <a:r>
              <a:rPr lang="en-US" dirty="0" smtClean="0">
                <a:solidFill>
                  <a:schemeClr val="tx1"/>
                </a:solidFill>
                <a:latin typeface="Arial" pitchFamily="34" charset="0"/>
                <a:ea typeface="ＭＳ Ｐゴシック" pitchFamily="68" charset="-128"/>
                <a:cs typeface="ＭＳ Ｐゴシック" charset="0"/>
              </a:rPr>
              <a:t>diversification of Flood Risk Management Strategies, in which multiple strategies are applied</a:t>
            </a:r>
          </a:p>
          <a:p>
            <a:r>
              <a:rPr lang="nl-NL" dirty="0" err="1" smtClean="0">
                <a:solidFill>
                  <a:schemeClr val="tx1"/>
                </a:solidFill>
                <a:latin typeface="Arial" pitchFamily="34" charset="0"/>
                <a:ea typeface="ＭＳ Ｐゴシック" pitchFamily="68" charset="-128"/>
                <a:cs typeface="ＭＳ Ｐゴシック" charset="0"/>
              </a:rPr>
              <a:t>simultaneously</a:t>
            </a:r>
            <a:r>
              <a:rPr lang="nl-NL" dirty="0" smtClean="0">
                <a:solidFill>
                  <a:schemeClr val="tx1"/>
                </a:solidFill>
                <a:latin typeface="Arial" pitchFamily="34" charset="0"/>
                <a:ea typeface="ＭＳ Ｐゴシック" pitchFamily="68" charset="-128"/>
                <a:cs typeface="ＭＳ Ｐゴシック" charset="0"/>
              </a:rPr>
              <a:t> </a:t>
            </a:r>
            <a:r>
              <a:rPr lang="nl-NL" dirty="0" err="1" smtClean="0">
                <a:solidFill>
                  <a:schemeClr val="tx1"/>
                </a:solidFill>
                <a:latin typeface="Arial" pitchFamily="34" charset="0"/>
                <a:ea typeface="ＭＳ Ｐゴシック" pitchFamily="68" charset="-128"/>
                <a:cs typeface="ＭＳ Ｐゴシック" charset="0"/>
              </a:rPr>
              <a:t>and</a:t>
            </a:r>
            <a:r>
              <a:rPr lang="nl-NL" dirty="0" smtClean="0">
                <a:solidFill>
                  <a:schemeClr val="tx1"/>
                </a:solidFill>
                <a:latin typeface="Arial" pitchFamily="34" charset="0"/>
                <a:ea typeface="ＭＳ Ｐゴシック" pitchFamily="68" charset="-128"/>
                <a:cs typeface="ＭＳ Ｐゴシック" charset="0"/>
              </a:rPr>
              <a:t> </a:t>
            </a:r>
            <a:r>
              <a:rPr lang="nl-NL" dirty="0" err="1" smtClean="0">
                <a:solidFill>
                  <a:schemeClr val="tx1"/>
                </a:solidFill>
                <a:latin typeface="Arial" pitchFamily="34" charset="0"/>
                <a:ea typeface="ＭＳ Ｐゴシック" pitchFamily="68" charset="-128"/>
                <a:cs typeface="ＭＳ Ｐゴシック" charset="0"/>
              </a:rPr>
              <a:t>linked</a:t>
            </a:r>
            <a:r>
              <a:rPr lang="nl-NL" dirty="0" smtClean="0">
                <a:solidFill>
                  <a:schemeClr val="tx1"/>
                </a:solidFill>
                <a:latin typeface="Arial" pitchFamily="34" charset="0"/>
                <a:ea typeface="ＭＳ Ｐゴシック" pitchFamily="68" charset="-128"/>
                <a:cs typeface="ＭＳ Ｐゴシック" charset="0"/>
              </a:rPr>
              <a:t> </a:t>
            </a:r>
            <a:r>
              <a:rPr lang="nl-NL" dirty="0" err="1" smtClean="0">
                <a:solidFill>
                  <a:schemeClr val="tx1"/>
                </a:solidFill>
                <a:latin typeface="Arial" pitchFamily="34" charset="0"/>
                <a:ea typeface="ＭＳ Ｐゴシック" pitchFamily="68" charset="-128"/>
                <a:cs typeface="ＭＳ Ｐゴシック" charset="0"/>
              </a:rPr>
              <a:t>together</a:t>
            </a:r>
            <a:r>
              <a:rPr lang="nl-NL" dirty="0" smtClean="0">
                <a:solidFill>
                  <a:schemeClr val="tx1"/>
                </a:solidFill>
                <a:latin typeface="Arial" pitchFamily="34" charset="0"/>
                <a:ea typeface="ＭＳ Ｐゴシック" pitchFamily="68" charset="-128"/>
                <a:cs typeface="ＭＳ Ｐゴシック" charset="0"/>
              </a:rPr>
              <a:t>.</a:t>
            </a:r>
          </a:p>
          <a:p>
            <a:r>
              <a:rPr lang="en-US" dirty="0" smtClean="0">
                <a:solidFill>
                  <a:schemeClr val="tx1"/>
                </a:solidFill>
                <a:latin typeface="Arial" pitchFamily="34" charset="0"/>
                <a:ea typeface="ＭＳ Ｐゴシック" pitchFamily="68" charset="-128"/>
                <a:cs typeface="ＭＳ Ｐゴシック" charset="0"/>
              </a:rPr>
              <a:t>Combined with the need to utilize and embed technological innovations in practices and to</a:t>
            </a:r>
          </a:p>
          <a:p>
            <a:r>
              <a:rPr lang="en-US" dirty="0" smtClean="0">
                <a:solidFill>
                  <a:schemeClr val="tx1"/>
                </a:solidFill>
                <a:latin typeface="Arial" pitchFamily="34" charset="0"/>
                <a:ea typeface="ＭＳ Ｐゴシック" pitchFamily="68" charset="-128"/>
                <a:cs typeface="ＭＳ Ｐゴシック" charset="0"/>
              </a:rPr>
              <a:t>embed this into comprehensive emergency response systems, this implies that transnational</a:t>
            </a:r>
          </a:p>
          <a:p>
            <a:r>
              <a:rPr lang="en-US" dirty="0" smtClean="0">
                <a:solidFill>
                  <a:schemeClr val="tx1"/>
                </a:solidFill>
                <a:latin typeface="Arial" pitchFamily="34" charset="0"/>
                <a:ea typeface="ＭＳ Ｐゴシック" pitchFamily="68" charset="-128"/>
                <a:cs typeface="ＭＳ Ｐゴシック" charset="0"/>
              </a:rPr>
              <a:t>cooperation is needed. For the individual </a:t>
            </a:r>
            <a:r>
              <a:rPr lang="en-US" dirty="0" err="1" smtClean="0">
                <a:solidFill>
                  <a:schemeClr val="tx1"/>
                </a:solidFill>
                <a:latin typeface="Arial" pitchFamily="34" charset="0"/>
                <a:ea typeface="ＭＳ Ｐゴシック" pitchFamily="68" charset="-128"/>
                <a:cs typeface="ＭＳ Ｐゴシック" charset="0"/>
              </a:rPr>
              <a:t>organisations</a:t>
            </a:r>
            <a:r>
              <a:rPr lang="en-US" dirty="0" smtClean="0">
                <a:solidFill>
                  <a:schemeClr val="tx1"/>
                </a:solidFill>
                <a:latin typeface="Arial" pitchFamily="34" charset="0"/>
                <a:ea typeface="ＭＳ Ｐゴシック" pitchFamily="68" charset="-128"/>
                <a:cs typeface="ＭＳ Ｐゴシック" charset="0"/>
              </a:rPr>
              <a:t> it is simply not possible to cover the</a:t>
            </a:r>
          </a:p>
          <a:p>
            <a:r>
              <a:rPr lang="en-US" dirty="0" smtClean="0">
                <a:solidFill>
                  <a:schemeClr val="tx1"/>
                </a:solidFill>
                <a:latin typeface="Arial" pitchFamily="34" charset="0"/>
                <a:ea typeface="ＭＳ Ｐゴシック" pitchFamily="68" charset="-128"/>
                <a:cs typeface="ＭＳ Ｐゴシック" charset="0"/>
              </a:rPr>
              <a:t>wide range of fast changing and innovative developments in monitoring techniques and data</a:t>
            </a:r>
          </a:p>
          <a:p>
            <a:r>
              <a:rPr lang="en-US" dirty="0" smtClean="0">
                <a:solidFill>
                  <a:schemeClr val="tx1"/>
                </a:solidFill>
                <a:latin typeface="Arial" pitchFamily="34" charset="0"/>
                <a:ea typeface="ＭＳ Ｐゴシック" pitchFamily="68" charset="-128"/>
                <a:cs typeface="ＭＳ Ｐゴシック" charset="0"/>
              </a:rPr>
              <a:t>processing. It is </a:t>
            </a:r>
            <a:r>
              <a:rPr lang="en-US" dirty="0" err="1" smtClean="0">
                <a:solidFill>
                  <a:schemeClr val="tx1"/>
                </a:solidFill>
                <a:latin typeface="Arial" pitchFamily="34" charset="0"/>
                <a:ea typeface="ＭＳ Ｐゴシック" pitchFamily="68" charset="-128"/>
                <a:cs typeface="ＭＳ Ｐゴシック" charset="0"/>
              </a:rPr>
              <a:t>benificial</a:t>
            </a:r>
            <a:r>
              <a:rPr lang="en-US" dirty="0" smtClean="0">
                <a:solidFill>
                  <a:schemeClr val="tx1"/>
                </a:solidFill>
                <a:latin typeface="Arial" pitchFamily="34" charset="0"/>
                <a:ea typeface="ＭＳ Ｐゴシック" pitchFamily="68" charset="-128"/>
                <a:cs typeface="ＭＳ Ｐゴシック" charset="0"/>
              </a:rPr>
              <a:t> and far more cost effective to share knowledge and co-operate in</a:t>
            </a:r>
          </a:p>
          <a:p>
            <a:r>
              <a:rPr lang="en-US" dirty="0" smtClean="0">
                <a:solidFill>
                  <a:schemeClr val="tx1"/>
                </a:solidFill>
                <a:latin typeface="Arial" pitchFamily="34" charset="0"/>
                <a:ea typeface="ＭＳ Ｐゴシック" pitchFamily="68" charset="-128"/>
                <a:cs typeface="ＭＳ Ｐゴシック" charset="0"/>
              </a:rPr>
              <a:t>-- Signed by Erik Jan </a:t>
            </a:r>
            <a:r>
              <a:rPr lang="en-US" dirty="0" err="1" smtClean="0">
                <a:solidFill>
                  <a:schemeClr val="tx1"/>
                </a:solidFill>
                <a:latin typeface="Arial" pitchFamily="34" charset="0"/>
                <a:ea typeface="ＭＳ Ｐゴシック" pitchFamily="68" charset="-128"/>
                <a:cs typeface="ＭＳ Ｐゴシック" charset="0"/>
              </a:rPr>
              <a:t>Langkamp</a:t>
            </a:r>
            <a:r>
              <a:rPr lang="en-US" dirty="0" smtClean="0">
                <a:solidFill>
                  <a:schemeClr val="tx1"/>
                </a:solidFill>
                <a:latin typeface="Arial" pitchFamily="34" charset="0"/>
                <a:ea typeface="ＭＳ Ｐゴシック" pitchFamily="68" charset="-128"/>
                <a:cs typeface="ＭＳ Ｐゴシック" charset="0"/>
              </a:rPr>
              <a:t> on 30/06/2015 16:35:01 -- 17e25f7997eda068347eb963294f6fcc -- Exported on 30/06/2015 16:35:02 / Page 4 of 7</a:t>
            </a:r>
          </a:p>
          <a:p>
            <a:r>
              <a:rPr lang="en-US" dirty="0" smtClean="0">
                <a:solidFill>
                  <a:schemeClr val="tx1"/>
                </a:solidFill>
                <a:latin typeface="Arial" pitchFamily="34" charset="0"/>
                <a:ea typeface="ＭＳ Ｐゴシック" pitchFamily="68" charset="-128"/>
                <a:cs typeface="ＭＳ Ｐゴシック" charset="0"/>
              </a:rPr>
              <a:t>development of </a:t>
            </a:r>
            <a:r>
              <a:rPr lang="en-US" dirty="0" err="1" smtClean="0">
                <a:solidFill>
                  <a:schemeClr val="tx1"/>
                </a:solidFill>
                <a:latin typeface="Arial" pitchFamily="34" charset="0"/>
                <a:ea typeface="ＭＳ Ｐゴシック" pitchFamily="68" charset="-128"/>
                <a:cs typeface="ＭＳ Ｐゴシック" charset="0"/>
              </a:rPr>
              <a:t>standardised</a:t>
            </a:r>
            <a:r>
              <a:rPr lang="en-US" dirty="0" smtClean="0">
                <a:solidFill>
                  <a:schemeClr val="tx1"/>
                </a:solidFill>
                <a:latin typeface="Arial" pitchFamily="34" charset="0"/>
                <a:ea typeface="ＭＳ Ｐゴシック" pitchFamily="68" charset="-128"/>
                <a:cs typeface="ＭＳ Ｐゴシック" charset="0"/>
              </a:rPr>
              <a:t> information </a:t>
            </a:r>
            <a:r>
              <a:rPr lang="en-US" dirty="0" err="1" smtClean="0">
                <a:solidFill>
                  <a:schemeClr val="tx1"/>
                </a:solidFill>
                <a:latin typeface="Arial" pitchFamily="34" charset="0"/>
                <a:ea typeface="ＭＳ Ｐゴシック" pitchFamily="68" charset="-128"/>
                <a:cs typeface="ＭＳ Ｐゴシック" charset="0"/>
              </a:rPr>
              <a:t>gathering</a:t>
            </a:r>
            <a:r>
              <a:rPr lang="en-US" sz="1200" b="1" i="0" u="none" strike="noStrike" kern="1200" baseline="0" dirty="0" err="1" smtClean="0">
                <a:solidFill>
                  <a:schemeClr val="tx1"/>
                </a:solidFill>
                <a:latin typeface="Arial" pitchFamily="34" charset="0"/>
                <a:ea typeface="ＭＳ Ｐゴシック" pitchFamily="68" charset="-128"/>
                <a:cs typeface="ＭＳ Ｐゴシック" charset="0"/>
              </a:rPr>
              <a:t>implemented</a:t>
            </a:r>
            <a:r>
              <a:rPr lang="en-US" sz="1200" b="1" i="0" u="none" strike="noStrike" kern="1200" baseline="0" dirty="0" smtClean="0">
                <a:solidFill>
                  <a:schemeClr val="tx1"/>
                </a:solidFill>
                <a:latin typeface="Arial" pitchFamily="34" charset="0"/>
                <a:ea typeface="ＭＳ Ｐゴシック" pitchFamily="68" charset="-128"/>
                <a:cs typeface="ＭＳ Ｐゴシック" charset="0"/>
              </a:rPr>
              <a:t>. Active stakeholder participation has to be </a:t>
            </a:r>
            <a:r>
              <a:rPr lang="en-US" sz="1200" b="1" i="0" u="none" strike="noStrike" kern="1200" baseline="0" dirty="0" err="1" smtClean="0">
                <a:solidFill>
                  <a:schemeClr val="tx1"/>
                </a:solidFill>
                <a:latin typeface="Arial" pitchFamily="34" charset="0"/>
                <a:ea typeface="ＭＳ Ｐゴシック" pitchFamily="68" charset="-128"/>
                <a:cs typeface="ＭＳ Ｐゴシック" charset="0"/>
              </a:rPr>
              <a:t>realised</a:t>
            </a:r>
            <a:r>
              <a:rPr lang="en-US" sz="1200" b="1" i="0" u="none" strike="noStrike" kern="1200" baseline="0" dirty="0" smtClean="0">
                <a:solidFill>
                  <a:schemeClr val="tx1"/>
                </a:solidFill>
                <a:latin typeface="Arial" pitchFamily="34" charset="0"/>
                <a:ea typeface="ＭＳ Ｐゴシック" pitchFamily="68" charset="-128"/>
                <a:cs typeface="ＭＳ Ｐゴシック" charset="0"/>
              </a:rPr>
              <a:t>.</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All NSR-countries are vulnerable to flooding at least to some extent. However, there are large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differences in the types of flooding that occur. All countries encounter pluvial and fluvial</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flooding (although the occurrence of floods has been significantly reduced in Sweden due to the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extensive development of hydropower establishments). Some countries, e.g. The Netherlands,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The UK and Belgium, can also encounter tidal and surge flooding.</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There are also huge differences between the countries in terms of the significance of flooding,</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and related to this, the presence of recent experience with flood events. For instance, for The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Netherlands the large 1953 flood and the 1993/1995 (near) floods were the last major flooding</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events, whereas the UK was struck as recent as 2014. In 1934 a 2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mln</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square foot rock fell into</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Norway’s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Tafjord</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triggering a 85 meter wave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Bølgen</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which killed 47 people. A similar</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tsunami is predicted to hit Norway at some point in the (near?)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future.In</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Sweden there is limited</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experience with disastrous floods at all.</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As a result, the NSR region countries have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organised</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their flood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defences</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in quite different</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ways. For instance, the Netherlands primarily have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focussed</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on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realisation</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of protective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measures such as dikes and enforcements. On the other hands, in England the focus is primarily</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on fighting the immediate effects of flooding events.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This also implies that the operational knowledge in case of a serious flooding event varies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between NSR countries. For instance, the robustness and resilience of Dutch calamity</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organizations is not fully challenged in real emergency situations whilst UK partners have</a:t>
            </a:r>
          </a:p>
          <a:p>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recent </a:t>
            </a:r>
            <a:r>
              <a:rPr lang="nl-NL" sz="1200" b="0" i="0" u="none" strike="noStrike" kern="1200" baseline="0" dirty="0" err="1" smtClean="0">
                <a:solidFill>
                  <a:schemeClr val="tx1"/>
                </a:solidFill>
                <a:latin typeface="Arial" pitchFamily="34" charset="0"/>
                <a:ea typeface="ＭＳ Ｐゴシック" pitchFamily="68" charset="-128"/>
                <a:cs typeface="ＭＳ Ｐゴシック" charset="0"/>
              </a:rPr>
              <a:t>operational</a:t>
            </a:r>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 </a:t>
            </a:r>
            <a:r>
              <a:rPr lang="nl-NL" sz="1200" b="0" i="0" u="none" strike="noStrike" kern="1200" baseline="0" dirty="0" err="1" smtClean="0">
                <a:solidFill>
                  <a:schemeClr val="tx1"/>
                </a:solidFill>
                <a:latin typeface="Arial" pitchFamily="34" charset="0"/>
                <a:ea typeface="ＭＳ Ｐゴシック" pitchFamily="68" charset="-128"/>
                <a:cs typeface="ＭＳ Ｐゴシック" charset="0"/>
              </a:rPr>
              <a:t>experiences</a:t>
            </a:r>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It is clear that flood risks can no longer be dealt with by focusing solely on flood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defences</a:t>
            </a:r>
            <a:endParaRPr lang="en-US" sz="1200" b="0" i="0" u="none" strike="noStrike" kern="1200" baseline="0" dirty="0" smtClean="0">
              <a:solidFill>
                <a:schemeClr val="tx1"/>
              </a:solidFill>
              <a:latin typeface="Arial" pitchFamily="34" charset="0"/>
              <a:ea typeface="ＭＳ Ｐゴシック" pitchFamily="68" charset="-128"/>
              <a:cs typeface="ＭＳ Ｐゴシック" charset="0"/>
            </a:endParaRP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(building dikes, dams, embankments etc.) as in The Netherlands or flood fighting as in the UK.</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All countries and relevant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organisations</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are facing the need for a transition to integrated risk</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management, as was already underpinned by the FP7 funded STAR-flood project. To be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prepared, it is essential to join forces and share experiences on flood management and learn of</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each other. Actors at various levels within the NSR region wish for and make efforts at a</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diversification of Flood Risk Management Strategies, in which multiple strategies are applied</a:t>
            </a:r>
          </a:p>
          <a:p>
            <a:r>
              <a:rPr lang="nl-NL" sz="1200" b="0" i="0" u="none" strike="noStrike" kern="1200" baseline="0" dirty="0" err="1" smtClean="0">
                <a:solidFill>
                  <a:schemeClr val="tx1"/>
                </a:solidFill>
                <a:latin typeface="Arial" pitchFamily="34" charset="0"/>
                <a:ea typeface="ＭＳ Ｐゴシック" pitchFamily="68" charset="-128"/>
                <a:cs typeface="ＭＳ Ｐゴシック" charset="0"/>
              </a:rPr>
              <a:t>simultaneously</a:t>
            </a:r>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 </a:t>
            </a:r>
            <a:r>
              <a:rPr lang="nl-NL" sz="1200" b="0" i="0" u="none" strike="noStrike" kern="1200" baseline="0" dirty="0" err="1" smtClean="0">
                <a:solidFill>
                  <a:schemeClr val="tx1"/>
                </a:solidFill>
                <a:latin typeface="Arial" pitchFamily="34" charset="0"/>
                <a:ea typeface="ＭＳ Ｐゴシック" pitchFamily="68" charset="-128"/>
                <a:cs typeface="ＭＳ Ｐゴシック" charset="0"/>
              </a:rPr>
              <a:t>and</a:t>
            </a:r>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 </a:t>
            </a:r>
            <a:r>
              <a:rPr lang="nl-NL" sz="1200" b="0" i="0" u="none" strike="noStrike" kern="1200" baseline="0" dirty="0" err="1" smtClean="0">
                <a:solidFill>
                  <a:schemeClr val="tx1"/>
                </a:solidFill>
                <a:latin typeface="Arial" pitchFamily="34" charset="0"/>
                <a:ea typeface="ＭＳ Ｐゴシック" pitchFamily="68" charset="-128"/>
                <a:cs typeface="ＭＳ Ｐゴシック" charset="0"/>
              </a:rPr>
              <a:t>linked</a:t>
            </a:r>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 </a:t>
            </a:r>
            <a:r>
              <a:rPr lang="nl-NL" sz="1200" b="0" i="0" u="none" strike="noStrike" kern="1200" baseline="0" dirty="0" err="1" smtClean="0">
                <a:solidFill>
                  <a:schemeClr val="tx1"/>
                </a:solidFill>
                <a:latin typeface="Arial" pitchFamily="34" charset="0"/>
                <a:ea typeface="ＭＳ Ｐゴシック" pitchFamily="68" charset="-128"/>
                <a:cs typeface="ＭＳ Ｐゴシック" charset="0"/>
              </a:rPr>
              <a:t>together</a:t>
            </a:r>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Combined with the need to utilize and embed technological innovations in practices and to</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embed this into comprehensive emergency response systems, this implies that transnational</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cooperation is needed. For the individual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organisations</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it is simply not possible to cover the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wide range of fast changing and innovative developments in monitoring techniques and data</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processing. It is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benificial</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and far more cost effective to share knowledge and co-operate in</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Signed by Erik Jan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Langkamp</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on 30/06/2015 16:35:01 -- 17e25f7997eda068347eb963294f6fcc -- Exported on 30/06/2015 16:35:02 / Page 4 of 7</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development of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standardised</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information gathering.</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The project set up has been developed in close cooperation between project partners and other</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interested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organisations</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the latter inside and outside the NSR region. During a webinar in March</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2015 the urge to work together on new information techniques in preparation towards climate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related flood events was expressed. This issue was worked out in more detail in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prepatory</a:t>
            </a:r>
            <a:endParaRPr lang="en-US" sz="1200" b="0" i="0" u="none" strike="noStrike" kern="1200" baseline="0" dirty="0" smtClean="0">
              <a:solidFill>
                <a:schemeClr val="tx1"/>
              </a:solidFill>
              <a:latin typeface="Arial" pitchFamily="34" charset="0"/>
              <a:ea typeface="ＭＳ Ｐゴシック" pitchFamily="68" charset="-128"/>
              <a:cs typeface="ＭＳ Ｐゴシック" charset="0"/>
            </a:endParaRP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sessions in May and a partner meeting in June 2015.</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Next to the partners involved other interested parties from Sweden, Germany and Denmark</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have expressed their interest and commitment to the project, but were not able to join the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project as a confirmed partner at this stage.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Also other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organisations</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within the NSR region are interested in the project. Letters of Support</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are already available but could not be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attateched</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to this Expression of Interest.</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The need for transnational cooperation is also underpinned by the interest from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organisations</a:t>
            </a:r>
            <a:endParaRPr lang="en-US" sz="1200" b="0" i="0" u="none" strike="noStrike" kern="1200" baseline="0" dirty="0" smtClean="0">
              <a:solidFill>
                <a:schemeClr val="tx1"/>
              </a:solidFill>
              <a:latin typeface="Arial" pitchFamily="34" charset="0"/>
              <a:ea typeface="ＭＳ Ｐゴシック" pitchFamily="68" charset="-128"/>
              <a:cs typeface="ＭＳ Ｐゴシック" charset="0"/>
            </a:endParaRP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outside the NSR region (e.g.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Padova</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Cordo</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14</a:t>
            </a:fld>
            <a:endParaRPr lang="nl-NL"/>
          </a:p>
        </p:txBody>
      </p:sp>
    </p:spTree>
    <p:extLst>
      <p:ext uri="{BB962C8B-B14F-4D97-AF65-F5344CB8AC3E}">
        <p14:creationId xmlns:p14="http://schemas.microsoft.com/office/powerpoint/2010/main" val="345367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15</a:t>
            </a:fld>
            <a:endParaRPr lang="nl-NL"/>
          </a:p>
        </p:txBody>
      </p:sp>
    </p:spTree>
    <p:extLst>
      <p:ext uri="{BB962C8B-B14F-4D97-AF65-F5344CB8AC3E}">
        <p14:creationId xmlns:p14="http://schemas.microsoft.com/office/powerpoint/2010/main" val="134518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r>
              <a:rPr lang="en-US" i="1" dirty="0" smtClean="0"/>
              <a:t>Summary </a:t>
            </a:r>
          </a:p>
          <a:p>
            <a:r>
              <a:rPr lang="en-US" i="1" dirty="0" err="1" smtClean="0"/>
              <a:t>Bølgen</a:t>
            </a:r>
            <a:r>
              <a:rPr lang="en-US" i="1" dirty="0" smtClean="0"/>
              <a:t> focuses on the needs of the authorities, responsible for water and crisis management to pro-actively prepare for climate related disasters. The challenge is to maximize safety and close the risk awareness gap towards societal stakeholders. </a:t>
            </a:r>
          </a:p>
          <a:p>
            <a:endParaRPr lang="en-US" i="1" dirty="0" smtClean="0"/>
          </a:p>
          <a:p>
            <a:r>
              <a:rPr lang="en-US" i="1" dirty="0" smtClean="0"/>
              <a:t>Information management is crucial in this context and </a:t>
            </a:r>
            <a:r>
              <a:rPr lang="en-US" i="1" dirty="0" err="1" smtClean="0"/>
              <a:t>Bølgen</a:t>
            </a:r>
            <a:r>
              <a:rPr lang="en-US" i="1" dirty="0" smtClean="0"/>
              <a:t> is innovative as it focuses on the potential of current and new information gathering technologies and active stakeholder involvement</a:t>
            </a:r>
            <a:r>
              <a:rPr lang="en-US" b="1" i="1" dirty="0" smtClean="0"/>
              <a:t>.</a:t>
            </a:r>
          </a:p>
          <a:p>
            <a:r>
              <a:rPr lang="en-US" dirty="0" smtClean="0"/>
              <a:t>To face future climate related events, improved flood management strategies are essential for</a:t>
            </a:r>
          </a:p>
          <a:p>
            <a:r>
              <a:rPr lang="en-US" dirty="0" smtClean="0"/>
              <a:t>all NSR countries. Experiences gained on individual aspects of flood management have to be</a:t>
            </a:r>
          </a:p>
          <a:p>
            <a:r>
              <a:rPr lang="en-US" dirty="0" smtClean="0"/>
              <a:t>shared and new information concepts have to be developed and implemented. Active</a:t>
            </a:r>
          </a:p>
          <a:p>
            <a:r>
              <a:rPr lang="nl-NL" dirty="0" smtClean="0"/>
              <a:t>stakeholder </a:t>
            </a:r>
            <a:r>
              <a:rPr lang="nl-NL" dirty="0" err="1" smtClean="0"/>
              <a:t>participation</a:t>
            </a:r>
            <a:r>
              <a:rPr lang="nl-NL" dirty="0" smtClean="0"/>
              <a:t> is </a:t>
            </a:r>
            <a:r>
              <a:rPr lang="nl-NL" dirty="0" err="1" smtClean="0"/>
              <a:t>essential</a:t>
            </a:r>
            <a:r>
              <a:rPr lang="nl-NL" dirty="0" smtClean="0"/>
              <a:t>.</a:t>
            </a:r>
          </a:p>
          <a:p>
            <a:r>
              <a:rPr lang="en-US" dirty="0" err="1" smtClean="0"/>
              <a:t>Bølgen</a:t>
            </a:r>
            <a:r>
              <a:rPr lang="en-US" dirty="0" smtClean="0"/>
              <a:t> focuses on the needs of the authorities, responsible for water and crisis management.</a:t>
            </a:r>
          </a:p>
          <a:p>
            <a:r>
              <a:rPr lang="en-US" dirty="0" smtClean="0"/>
              <a:t>The challenge is to maximize safety and close the risk awareness gap towards societal</a:t>
            </a:r>
          </a:p>
          <a:p>
            <a:r>
              <a:rPr lang="en-US" dirty="0" smtClean="0"/>
              <a:t>stakeholders. Much is to be gained in pro-active preparedness to climate related disasters.</a:t>
            </a:r>
          </a:p>
          <a:p>
            <a:r>
              <a:rPr lang="en-US" dirty="0" smtClean="0"/>
              <a:t>Information management is crucial in this context and </a:t>
            </a:r>
            <a:r>
              <a:rPr lang="en-US" dirty="0" err="1" smtClean="0"/>
              <a:t>Bølgen</a:t>
            </a:r>
            <a:r>
              <a:rPr lang="en-US" dirty="0" smtClean="0"/>
              <a:t> is innovative as it focuses on the</a:t>
            </a:r>
          </a:p>
          <a:p>
            <a:r>
              <a:rPr lang="en-US" dirty="0" smtClean="0"/>
              <a:t>potential of current and new information technologies and active stakeholder involvement.</a:t>
            </a:r>
          </a:p>
          <a:p>
            <a:r>
              <a:rPr lang="en-US" dirty="0" smtClean="0"/>
              <a:t>The project's approach in addressing these shared challenges is new as it:</a:t>
            </a:r>
          </a:p>
          <a:p>
            <a:r>
              <a:rPr lang="en-US" dirty="0" smtClean="0"/>
              <a:t>1. provides authorities with the right information at the right time by incorporating</a:t>
            </a:r>
          </a:p>
          <a:p>
            <a:r>
              <a:rPr lang="nl-NL" dirty="0" err="1" smtClean="0"/>
              <a:t>innovative</a:t>
            </a:r>
            <a:r>
              <a:rPr lang="nl-NL" dirty="0" smtClean="0"/>
              <a:t> information </a:t>
            </a:r>
            <a:r>
              <a:rPr lang="nl-NL" dirty="0" err="1" smtClean="0"/>
              <a:t>technologies</a:t>
            </a:r>
            <a:r>
              <a:rPr lang="nl-NL" dirty="0" smtClean="0"/>
              <a:t>;</a:t>
            </a:r>
          </a:p>
          <a:p>
            <a:r>
              <a:rPr lang="en-US" dirty="0" smtClean="0"/>
              <a:t>2. links public sector demands to private sector developments;</a:t>
            </a:r>
          </a:p>
          <a:p>
            <a:r>
              <a:rPr lang="en-US" dirty="0" smtClean="0"/>
              <a:t>3. contributes to institutionalized interaction between public authorities and society, jointly</a:t>
            </a:r>
          </a:p>
          <a:p>
            <a:r>
              <a:rPr lang="en-US" dirty="0" smtClean="0"/>
              <a:t>aiming at the realization of improved flood resilience.</a:t>
            </a:r>
          </a:p>
          <a:p>
            <a:r>
              <a:rPr lang="en-US" dirty="0" smtClean="0"/>
              <a:t>Project results relate to NSR program indicators:</a:t>
            </a:r>
          </a:p>
          <a:p>
            <a:r>
              <a:rPr lang="en-US" dirty="0" smtClean="0"/>
              <a:t>1. Capacity of relevant NSR authorities to identify and implement solutions for improving</a:t>
            </a:r>
          </a:p>
          <a:p>
            <a:r>
              <a:rPr lang="nl-NL" dirty="0" err="1" smtClean="0"/>
              <a:t>climate</a:t>
            </a:r>
            <a:r>
              <a:rPr lang="nl-NL" dirty="0" smtClean="0"/>
              <a:t> change </a:t>
            </a:r>
            <a:r>
              <a:rPr lang="nl-NL" dirty="0" err="1" smtClean="0"/>
              <a:t>resilience</a:t>
            </a:r>
            <a:r>
              <a:rPr lang="nl-NL" dirty="0" smtClean="0"/>
              <a:t>;</a:t>
            </a:r>
          </a:p>
          <a:p>
            <a:r>
              <a:rPr lang="en-US" dirty="0" smtClean="0"/>
              <a:t>2. Capacity of authorities to increase the scope and quality of innovation in public service</a:t>
            </a:r>
          </a:p>
          <a:p>
            <a:r>
              <a:rPr lang="nl-NL" dirty="0" smtClean="0"/>
              <a:t>delivery.</a:t>
            </a:r>
          </a:p>
          <a:p>
            <a:endParaRPr lang="nl-NL" dirty="0" smtClean="0"/>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Extreme weather and climate events in the NSR region have increased in frequency or</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magnitude induced by climate change. The impact of these events is enhanced, due to</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increased population and assets at risk. Though each kind of extreme event (e.g. flash floods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and related landslides, storm surges, heat waves, fires, including vegetation fires) can lead to</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disaster, the economic and human impact of floods has in recent history shown to be heavily</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disruptive in the NSR region (e.g. Great Yarmouth, UK and Southwest Sweden 2013).</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In recent years, many regions in the NSR region had to cope with climate events that led to</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serious flooding. The economic impact on the infrastructure and assets (both private and</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public), but also the psychological impact on the population has been substantial. For instance,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it was calculated that UK GDP had fallen by 0.5% during the last three months of 2010 (worth</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about 10 billion€) due to weather constraints.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The North Sea Region should prepare for projected climate changes based on a further</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temperature rise of at least 1.5⁰C. This will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undisputetly</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lead to even more extreme weather</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and climate events. It’s unrealistic to invest in defense systems and preconditions (building</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dikes, dams, embankments etc.), to guarantee that each and every region in the NSR can cope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with every extreme weather event. The magnitude of the events is too severe that the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investment levels to meet these events up to a 100% guarantee are too high.</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Therefore enhanced flood resilience is urgently needed. Actors at various levels (international,</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national as well as regional) wish for and make efforts at a diversification of Flood Risk</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Management Strategies, in which multiple strategies are applied simultaneously and linked</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together in a flexible way. These strategies include flood protection, pro-active damage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prevention (e.g. spatial planning, building permits), flood preparation, emergency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respons</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and</a:t>
            </a:r>
          </a:p>
          <a:p>
            <a:r>
              <a:rPr lang="nl-NL" sz="1200" b="0" i="0" u="none" strike="noStrike" kern="1200" baseline="0" dirty="0" err="1" smtClean="0">
                <a:solidFill>
                  <a:schemeClr val="tx1"/>
                </a:solidFill>
                <a:latin typeface="Arial" pitchFamily="34" charset="0"/>
                <a:ea typeface="ＭＳ Ｐゴシック" pitchFamily="68" charset="-128"/>
                <a:cs typeface="ＭＳ Ｐゴシック" charset="0"/>
              </a:rPr>
              <a:t>flood</a:t>
            </a:r>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 recovery.</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Major challenges are the necessity to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organise</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joint working between relevant actors in an</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effective way, to adequately involve stakeholders and to translate general flood risks into a set</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of more specific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organisational</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substantive and procedural provisions. The overall challenge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flood risk governance has to face is the transition and implementation of inspiring bridging</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concepts from protection to risk management.</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Key operational aspects in managing extreme conditions are time and information quality. The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better information on the actual status of flood defense and infrastructural resources is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available, the better the impact of extreme events can be managed. Over the last decade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significant developments in novel monitoring and information technologies have been realized</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and could provide crisis managers with more accurate and especially (near) real time data.</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The problem is that these technologies are developed in a technology push environment and</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are not well fitted to the specific needs of relevant users. Therefore their actual implementation</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and use at the end users has been lagging behind. Embedment in decision making processes,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standards and </a:t>
            </a:r>
            <a:r>
              <a:rPr lang="en-US" sz="1200" b="0" i="0" u="none" strike="noStrike" kern="1200" baseline="0" dirty="0" err="1" smtClean="0">
                <a:solidFill>
                  <a:schemeClr val="tx1"/>
                </a:solidFill>
                <a:latin typeface="Arial" pitchFamily="34" charset="0"/>
                <a:ea typeface="ＭＳ Ｐゴシック" pitchFamily="68" charset="-128"/>
                <a:cs typeface="ＭＳ Ｐゴシック" charset="0"/>
              </a:rPr>
              <a:t>communicaton</a:t>
            </a:r>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 still needs to be realized.</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The challenge therefore is to utilize and embed technological innovations in practices and to</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embed this into comprehensive emergency response systems. Especially authorities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responsible for water and crisis management will benefit in their preparedness to potential</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disasters and their communication with all stakeholders involved, before, during and after</a:t>
            </a:r>
          </a:p>
          <a:p>
            <a:r>
              <a:rPr lang="nl-NL" sz="1200" b="0" i="0" u="none" strike="noStrike" kern="1200" baseline="0" dirty="0" err="1" smtClean="0">
                <a:solidFill>
                  <a:schemeClr val="tx1"/>
                </a:solidFill>
                <a:latin typeface="Arial" pitchFamily="34" charset="0"/>
                <a:ea typeface="ＭＳ Ｐゴシック" pitchFamily="68" charset="-128"/>
                <a:cs typeface="ＭＳ Ｐゴシック" charset="0"/>
              </a:rPr>
              <a:t>disaster</a:t>
            </a:r>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To meet the challenges the focus of the project is to:</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Demonstrate improved measures and technologies to support improved forecasts and</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management of flood related disasters;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Develop new or improved knowledge partnerships between businesses, knowledge</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institutions, public administrations and end users with a view to long-term cooperation</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(post project) on developing products and services;</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Stimulate the public sector to generate innovation demand and innovative solutions for</a:t>
            </a:r>
          </a:p>
          <a:p>
            <a:r>
              <a:rPr lang="nl-NL" sz="1200" b="0" i="0" u="none" strike="noStrike" kern="1200" baseline="0" dirty="0" err="1" smtClean="0">
                <a:solidFill>
                  <a:schemeClr val="tx1"/>
                </a:solidFill>
                <a:latin typeface="Arial" pitchFamily="34" charset="0"/>
                <a:ea typeface="ＭＳ Ｐゴシック" pitchFamily="68" charset="-128"/>
                <a:cs typeface="ＭＳ Ｐゴシック" charset="0"/>
              </a:rPr>
              <a:t>improving</a:t>
            </a:r>
            <a:r>
              <a:rPr lang="nl-NL" sz="1200" b="0" i="0" u="none" strike="noStrike" kern="1200" baseline="0" dirty="0" smtClean="0">
                <a:solidFill>
                  <a:schemeClr val="tx1"/>
                </a:solidFill>
                <a:latin typeface="Arial" pitchFamily="34" charset="0"/>
                <a:ea typeface="ＭＳ Ｐゴシック" pitchFamily="68" charset="-128"/>
                <a:cs typeface="ＭＳ Ｐゴシック" charset="0"/>
              </a:rPr>
              <a:t> public service delivery;</a:t>
            </a:r>
          </a:p>
          <a:p>
            <a:r>
              <a:rPr lang="en-US" sz="1200" b="0" i="0" u="none" strike="noStrike" kern="1200" baseline="0" dirty="0" smtClean="0">
                <a:solidFill>
                  <a:schemeClr val="tx1"/>
                </a:solidFill>
                <a:latin typeface="Arial" pitchFamily="34" charset="0"/>
                <a:ea typeface="ＭＳ Ｐゴシック" pitchFamily="68" charset="-128"/>
                <a:cs typeface="ＭＳ Ｐゴシック" charset="0"/>
              </a:rPr>
              <a:t>Create awareness and improve risk communication with society.</a:t>
            </a:r>
            <a:endParaRPr lang="nl-NL" dirty="0" smtClean="0"/>
          </a:p>
          <a:p>
            <a:endParaRPr lang="nl-NL" dirty="0" smtClean="0"/>
          </a:p>
          <a:p>
            <a:endParaRPr lang="nl-NL" dirty="0" smtClean="0"/>
          </a:p>
          <a:p>
            <a:endParaRPr lang="en-GB" dirty="0"/>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16</a:t>
            </a:fld>
            <a:endParaRPr lang="nl-NL"/>
          </a:p>
        </p:txBody>
      </p:sp>
    </p:spTree>
    <p:extLst>
      <p:ext uri="{BB962C8B-B14F-4D97-AF65-F5344CB8AC3E}">
        <p14:creationId xmlns:p14="http://schemas.microsoft.com/office/powerpoint/2010/main" val="202438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1. Data </a:t>
            </a:r>
            <a:r>
              <a:rPr lang="nl-NL" dirty="0" err="1" smtClean="0"/>
              <a:t>gathering</a:t>
            </a:r>
            <a:endParaRPr lang="nl-NL" dirty="0" smtClean="0"/>
          </a:p>
          <a:p>
            <a:r>
              <a:rPr lang="en-US" dirty="0" smtClean="0"/>
              <a:t>• which data do we need to be prepared for floods/extreme weather conditions</a:t>
            </a:r>
          </a:p>
          <a:p>
            <a:r>
              <a:rPr lang="en-US" dirty="0" smtClean="0"/>
              <a:t>• how can we use new techniques like drones and satellites and new sources like social</a:t>
            </a:r>
          </a:p>
          <a:p>
            <a:r>
              <a:rPr lang="nl-NL" dirty="0" smtClean="0"/>
              <a:t>media</a:t>
            </a:r>
          </a:p>
          <a:p>
            <a:r>
              <a:rPr lang="en-US" dirty="0" smtClean="0"/>
              <a:t>• how can we integrate these techniques in our organization.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Also</a:t>
            </a:r>
            <a:r>
              <a:rPr lang="en-US" baseline="0" dirty="0" smtClean="0"/>
              <a:t> example: </a:t>
            </a:r>
            <a:r>
              <a:rPr lang="nl-NL" i="1" dirty="0" smtClean="0"/>
              <a:t>Assessment of Critical </a:t>
            </a:r>
            <a:r>
              <a:rPr lang="nl-NL" i="1" dirty="0" err="1" smtClean="0"/>
              <a:t>infrastructure</a:t>
            </a:r>
            <a:r>
              <a:rPr lang="nl-NL" i="1" dirty="0" smtClean="0"/>
              <a:t> </a:t>
            </a:r>
            <a:r>
              <a:rPr lang="nl-NL" i="1" dirty="0" err="1" smtClean="0"/>
              <a:t>for</a:t>
            </a:r>
            <a:r>
              <a:rPr lang="nl-NL" i="1" dirty="0" smtClean="0"/>
              <a:t> </a:t>
            </a:r>
            <a:r>
              <a:rPr lang="nl-NL" i="1" dirty="0" err="1" smtClean="0"/>
              <a:t>flood</a:t>
            </a:r>
            <a:r>
              <a:rPr lang="nl-NL" i="1" dirty="0" smtClean="0"/>
              <a:t> </a:t>
            </a:r>
            <a:r>
              <a:rPr lang="nl-NL" i="1" dirty="0" err="1" smtClean="0"/>
              <a:t>resiliance</a:t>
            </a:r>
            <a:r>
              <a:rPr lang="nl-NL" i="1" dirty="0" smtClean="0"/>
              <a:t> </a:t>
            </a:r>
          </a:p>
          <a:p>
            <a:endParaRPr lang="en-US" dirty="0" smtClean="0"/>
          </a:p>
          <a:p>
            <a:r>
              <a:rPr lang="en-US" dirty="0" smtClean="0"/>
              <a:t>2. Data management and presentation</a:t>
            </a:r>
          </a:p>
          <a:p>
            <a:r>
              <a:rPr lang="en-US" dirty="0" smtClean="0"/>
              <a:t>• which information is needed for which target groups</a:t>
            </a:r>
          </a:p>
          <a:p>
            <a:r>
              <a:rPr lang="en-US" dirty="0" smtClean="0"/>
              <a:t>• how can we turn the data into relevant information</a:t>
            </a:r>
          </a:p>
          <a:p>
            <a:r>
              <a:rPr lang="en-US" dirty="0" smtClean="0"/>
              <a:t>• how can we visualize and present the information</a:t>
            </a:r>
          </a:p>
          <a:p>
            <a:r>
              <a:rPr lang="en-US" dirty="0" smtClean="0"/>
              <a:t>• how can we organize and share the information (communication and cooperation</a:t>
            </a:r>
          </a:p>
          <a:p>
            <a:r>
              <a:rPr lang="en-US" dirty="0" smtClean="0"/>
              <a:t>between actors, tools and facilities we need in a crisis center).</a:t>
            </a:r>
          </a:p>
          <a:p>
            <a:r>
              <a:rPr lang="nl-NL" dirty="0" smtClean="0"/>
              <a:t>3. Stakeholder </a:t>
            </a:r>
            <a:r>
              <a:rPr lang="nl-NL" dirty="0" err="1" smtClean="0"/>
              <a:t>participation</a:t>
            </a:r>
            <a:endParaRPr lang="nl-NL" dirty="0" smtClean="0"/>
          </a:p>
          <a:p>
            <a:r>
              <a:rPr lang="en-US" dirty="0" smtClean="0"/>
              <a:t>• what is the risk awareness of the population</a:t>
            </a:r>
          </a:p>
          <a:p>
            <a:r>
              <a:rPr lang="en-US" dirty="0" smtClean="0"/>
              <a:t>• what are the needs of the population if we want them to be more aware and more actively</a:t>
            </a:r>
          </a:p>
          <a:p>
            <a:r>
              <a:rPr lang="en-US" dirty="0" smtClean="0"/>
              <a:t>involved in the management of crises</a:t>
            </a:r>
          </a:p>
          <a:p>
            <a:r>
              <a:rPr lang="en-US" dirty="0" smtClean="0"/>
              <a:t>• in which way can the population be involved</a:t>
            </a:r>
          </a:p>
          <a:p>
            <a:r>
              <a:rPr lang="en-US" dirty="0" smtClean="0"/>
              <a:t>• how can we effectively manage the expectations of the stakeholders and create risk</a:t>
            </a:r>
          </a:p>
          <a:p>
            <a:r>
              <a:rPr lang="nl-NL" dirty="0" smtClean="0"/>
              <a:t>awareness</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17</a:t>
            </a:fld>
            <a:endParaRPr lang="nl-NL"/>
          </a:p>
        </p:txBody>
      </p:sp>
    </p:spTree>
    <p:extLst>
      <p:ext uri="{BB962C8B-B14F-4D97-AF65-F5344CB8AC3E}">
        <p14:creationId xmlns:p14="http://schemas.microsoft.com/office/powerpoint/2010/main" val="3630835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18</a:t>
            </a:fld>
            <a:endParaRPr lang="nl-NL"/>
          </a:p>
        </p:txBody>
      </p:sp>
    </p:spTree>
    <p:extLst>
      <p:ext uri="{BB962C8B-B14F-4D97-AF65-F5344CB8AC3E}">
        <p14:creationId xmlns:p14="http://schemas.microsoft.com/office/powerpoint/2010/main" val="3147559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19</a:t>
            </a:fld>
            <a:endParaRPr lang="nl-NL"/>
          </a:p>
        </p:txBody>
      </p:sp>
    </p:spTree>
    <p:extLst>
      <p:ext uri="{BB962C8B-B14F-4D97-AF65-F5344CB8AC3E}">
        <p14:creationId xmlns:p14="http://schemas.microsoft.com/office/powerpoint/2010/main" val="885942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2</a:t>
            </a:fld>
            <a:endParaRPr lang="nl-NL"/>
          </a:p>
        </p:txBody>
      </p:sp>
    </p:spTree>
    <p:extLst>
      <p:ext uri="{BB962C8B-B14F-4D97-AF65-F5344CB8AC3E}">
        <p14:creationId xmlns:p14="http://schemas.microsoft.com/office/powerpoint/2010/main" val="319529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fld id="{D10BEC32-8FB2-4EA4-AB93-841B517F6B22}" type="slidenum">
              <a:rPr lang="nl-NL" sz="1200">
                <a:solidFill>
                  <a:prstClr val="black"/>
                </a:solidFill>
                <a:latin typeface="Times New Roman" pitchFamily="18" charset="0"/>
              </a:rPr>
              <a:pPr/>
              <a:t>20</a:t>
            </a:fld>
            <a:endParaRPr lang="nl-NL" sz="1200">
              <a:solidFill>
                <a:prstClr val="black"/>
              </a:solidFill>
              <a:latin typeface="Times New Roman" pitchFamily="18" charset="0"/>
            </a:endParaRPr>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xfrm>
            <a:off x="732043" y="4560305"/>
            <a:ext cx="5851115" cy="4320770"/>
          </a:xfrm>
          <a:solidFill>
            <a:srgbClr val="FFFFFF"/>
          </a:solidFill>
          <a:ln>
            <a:solidFill>
              <a:srgbClr val="000000"/>
            </a:solidFill>
            <a:miter lim="800000"/>
            <a:headEnd/>
            <a:tailEnd/>
          </a:ln>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GB" sz="800" b="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en-US" dirty="0" smtClean="0">
                <a:effectLst/>
              </a:rPr>
              <a:t>The 32 km </a:t>
            </a:r>
            <a:r>
              <a:rPr lang="en-US" dirty="0" err="1" smtClean="0">
                <a:effectLst/>
                <a:hlinkClick r:id="rId3" action="ppaction://hlinkfile" tooltip="Afsluitdijk"/>
              </a:rPr>
              <a:t>Afsluitdijk</a:t>
            </a:r>
            <a:r>
              <a:rPr lang="en-US" dirty="0" smtClean="0">
                <a:effectLst/>
              </a:rPr>
              <a:t> separates the </a:t>
            </a:r>
            <a:r>
              <a:rPr lang="en-US" dirty="0" err="1" smtClean="0">
                <a:effectLst/>
                <a:hlinkClick r:id="rId4" action="ppaction://hlinkfile" tooltip="IJsselmeer"/>
              </a:rPr>
              <a:t>IJsselmeer</a:t>
            </a:r>
            <a:r>
              <a:rPr lang="en-US" dirty="0" smtClean="0">
                <a:effectLst/>
              </a:rPr>
              <a:t> (right) from the </a:t>
            </a:r>
            <a:r>
              <a:rPr lang="en-US" dirty="0" err="1" smtClean="0">
                <a:effectLst/>
                <a:hlinkClick r:id="rId5" action="ppaction://hlinkfile" tooltip="Wadden Sea"/>
              </a:rPr>
              <a:t>Wadden</a:t>
            </a:r>
            <a:r>
              <a:rPr lang="en-US" dirty="0" smtClean="0">
                <a:effectLst/>
                <a:hlinkClick r:id="rId5" action="ppaction://hlinkfile" tooltip="Wadden Sea"/>
              </a:rPr>
              <a:t> Sea</a:t>
            </a:r>
            <a:r>
              <a:rPr lang="en-US" dirty="0" smtClean="0">
                <a:effectLst/>
              </a:rPr>
              <a:t> (left), protecting thousands of km² of land.</a:t>
            </a:r>
          </a:p>
          <a:p>
            <a:pPr rtl="0"/>
            <a:r>
              <a:rPr lang="en-US" dirty="0" smtClean="0"/>
              <a:t>The </a:t>
            </a:r>
            <a:r>
              <a:rPr lang="en-US" b="1" dirty="0" err="1" smtClean="0"/>
              <a:t>Zuiderzee</a:t>
            </a:r>
            <a:r>
              <a:rPr lang="en-US" b="1" dirty="0" smtClean="0"/>
              <a:t> Works</a:t>
            </a:r>
            <a:r>
              <a:rPr lang="en-US" dirty="0" smtClean="0"/>
              <a:t> (</a:t>
            </a:r>
            <a:r>
              <a:rPr lang="en-US" dirty="0" smtClean="0">
                <a:hlinkClick r:id="rId6" action="ppaction://hlinkfile" tooltip="Dutch language"/>
              </a:rPr>
              <a:t>Dutch</a:t>
            </a:r>
            <a:r>
              <a:rPr lang="en-US" dirty="0" smtClean="0"/>
              <a:t>: </a:t>
            </a:r>
            <a:r>
              <a:rPr lang="en-US" i="1" dirty="0" err="1" smtClean="0"/>
              <a:t>Zuiderzeewerken</a:t>
            </a:r>
            <a:r>
              <a:rPr lang="en-US" dirty="0" smtClean="0"/>
              <a:t>) are a man-made system of </a:t>
            </a:r>
            <a:r>
              <a:rPr lang="en-US" dirty="0" smtClean="0">
                <a:hlinkClick r:id="rId7" action="ppaction://hlinkfile" tooltip="Dam"/>
              </a:rPr>
              <a:t>dams</a:t>
            </a:r>
            <a:r>
              <a:rPr lang="en-US" dirty="0" smtClean="0"/>
              <a:t> and dikes, </a:t>
            </a:r>
            <a:r>
              <a:rPr lang="en-US" dirty="0" smtClean="0">
                <a:hlinkClick r:id="rId8" action="ppaction://hlinkfile" tooltip="Land reclamation"/>
              </a:rPr>
              <a:t>land reclamation</a:t>
            </a:r>
            <a:r>
              <a:rPr lang="en-US" dirty="0" smtClean="0"/>
              <a:t> and water drainage works, in total the largest </a:t>
            </a:r>
            <a:r>
              <a:rPr lang="en-US" dirty="0" smtClean="0">
                <a:hlinkClick r:id="rId9" action="ppaction://hlinkfile" tooltip="Hydraulic engineering"/>
              </a:rPr>
              <a:t>hydraulic engineering</a:t>
            </a:r>
            <a:r>
              <a:rPr lang="en-US" dirty="0" smtClean="0"/>
              <a:t> project undertaken by the </a:t>
            </a:r>
            <a:r>
              <a:rPr lang="en-US" dirty="0" smtClean="0">
                <a:hlinkClick r:id="rId10" action="ppaction://hlinkfile" tooltip="Netherlands"/>
              </a:rPr>
              <a:t>Netherlands</a:t>
            </a:r>
            <a:r>
              <a:rPr lang="en-US" dirty="0" smtClean="0"/>
              <a:t> during the twentieth century. The project involved the damming of the </a:t>
            </a:r>
            <a:r>
              <a:rPr lang="en-US" dirty="0" err="1" smtClean="0">
                <a:hlinkClick r:id="rId11" action="ppaction://hlinkfile" tooltip="Zuiderzee"/>
              </a:rPr>
              <a:t>Zuiderzee</a:t>
            </a:r>
            <a:r>
              <a:rPr lang="en-US" dirty="0" smtClean="0"/>
              <a:t>, a large, shallow inlet of the </a:t>
            </a:r>
            <a:r>
              <a:rPr lang="en-US" dirty="0" smtClean="0">
                <a:hlinkClick r:id="rId12" action="ppaction://hlinkfile" tooltip="North Sea"/>
              </a:rPr>
              <a:t>North Sea</a:t>
            </a:r>
            <a:r>
              <a:rPr lang="en-US" dirty="0" smtClean="0"/>
              <a:t>, and the reclamation of land in the newly enclosed water using </a:t>
            </a:r>
            <a:r>
              <a:rPr lang="en-US" dirty="0" smtClean="0">
                <a:hlinkClick r:id="rId13" action="ppaction://hlinkfile" tooltip="Polder"/>
              </a:rPr>
              <a:t>polders</a:t>
            </a:r>
            <a:r>
              <a:rPr lang="en-US" dirty="0" smtClean="0"/>
              <a:t>. Its main purposes are to improve flood protection and create additional land for agriculture.</a:t>
            </a:r>
          </a:p>
          <a:p>
            <a:pPr rtl="0"/>
            <a:r>
              <a:rPr lang="en-US" b="1" dirty="0" smtClean="0"/>
              <a:t>Background[</a:t>
            </a:r>
            <a:r>
              <a:rPr lang="en-US" b="1" dirty="0" smtClean="0">
                <a:hlinkClick r:id="rId14" action="ppaction://hlinkfile" tooltip="Edit section: Background"/>
              </a:rPr>
              <a:t>edit</a:t>
            </a:r>
            <a:r>
              <a:rPr lang="en-US" b="1" dirty="0" smtClean="0"/>
              <a:t>]</a:t>
            </a:r>
          </a:p>
          <a:p>
            <a:pPr rtl="0"/>
            <a:r>
              <a:rPr lang="en-US" dirty="0" smtClean="0"/>
              <a:t>The concept of making the </a:t>
            </a:r>
            <a:r>
              <a:rPr lang="en-US" dirty="0" err="1" smtClean="0"/>
              <a:t>Zuiderzee</a:t>
            </a:r>
            <a:r>
              <a:rPr lang="en-US" dirty="0" smtClean="0"/>
              <a:t> docile originated in the seventeenth century. The ambitious solutions suggested were impractical given the technology then </a:t>
            </a:r>
            <a:r>
              <a:rPr lang="en-US" dirty="0" err="1" smtClean="0"/>
              <a:t>available.Plans</a:t>
            </a:r>
            <a:r>
              <a:rPr lang="en-US" dirty="0" smtClean="0"/>
              <a:t> were developed during the second half of the nineteenth century to protect areas from the force of the open sea and creating new agricultural land. </a:t>
            </a:r>
            <a:r>
              <a:rPr lang="en-US" dirty="0" err="1" smtClean="0">
                <a:hlinkClick r:id="rId15" action="ppaction://hlinkfile" tooltip="Cornelis Lely"/>
              </a:rPr>
              <a:t>Cornelis</a:t>
            </a:r>
            <a:r>
              <a:rPr lang="en-US" dirty="0" smtClean="0">
                <a:hlinkClick r:id="rId15" action="ppaction://hlinkfile" tooltip="Cornelis Lely"/>
              </a:rPr>
              <a:t> Lely</a:t>
            </a:r>
            <a:r>
              <a:rPr lang="en-US" dirty="0" smtClean="0"/>
              <a:t> (after whom </a:t>
            </a:r>
            <a:r>
              <a:rPr lang="en-US" dirty="0" err="1" smtClean="0">
                <a:hlinkClick r:id="rId16" action="ppaction://hlinkfile" tooltip="Lelystad"/>
              </a:rPr>
              <a:t>Lelystad</a:t>
            </a:r>
            <a:r>
              <a:rPr lang="en-US" dirty="0" smtClean="0"/>
              <a:t> is named) was an ardent supporter, an engineer and later government minister. His 1891 plan was the basis for the development of what were to become the </a:t>
            </a:r>
            <a:r>
              <a:rPr lang="en-US" dirty="0" err="1" smtClean="0"/>
              <a:t>Zuiderzee</a:t>
            </a:r>
            <a:r>
              <a:rPr lang="en-US" dirty="0" smtClean="0"/>
              <a:t> Works. It consisted of a large dam connecting the northern tip of </a:t>
            </a:r>
            <a:r>
              <a:rPr lang="en-US" dirty="0" smtClean="0">
                <a:hlinkClick r:id="rId17" action="ppaction://hlinkfile" tooltip="North Holland"/>
              </a:rPr>
              <a:t>North Holland</a:t>
            </a:r>
            <a:r>
              <a:rPr lang="en-US" dirty="0" smtClean="0"/>
              <a:t> with the western coast of </a:t>
            </a:r>
            <a:r>
              <a:rPr lang="en-US" dirty="0" smtClean="0">
                <a:hlinkClick r:id="rId18" action="ppaction://hlinkfile" tooltip="Friesland"/>
              </a:rPr>
              <a:t>Friesland</a:t>
            </a:r>
            <a:r>
              <a:rPr lang="en-US" dirty="0" smtClean="0"/>
              <a:t> and the creation of initially four polders in the northwest, the northeast, southeast (later split in two), and southwest of what would be renamed the </a:t>
            </a:r>
            <a:r>
              <a:rPr lang="en-US" dirty="0" err="1" smtClean="0">
                <a:hlinkClick r:id="rId4" action="ppaction://hlinkfile" tooltip="IJsselmeer"/>
              </a:rPr>
              <a:t>IJsselmeer</a:t>
            </a:r>
            <a:r>
              <a:rPr lang="en-US" dirty="0" smtClean="0"/>
              <a:t> (</a:t>
            </a:r>
            <a:r>
              <a:rPr lang="en-US" dirty="0" err="1" smtClean="0">
                <a:hlinkClick r:id="rId19" action="ppaction://hlinkfile" tooltip="IJssel"/>
              </a:rPr>
              <a:t>IJssel</a:t>
            </a:r>
            <a:r>
              <a:rPr lang="en-US" dirty="0" smtClean="0"/>
              <a:t>-lake). Two major lanes of open water were defined for shipping and drainage. The initial body of water affected by the project was 3,500 square </a:t>
            </a:r>
            <a:r>
              <a:rPr lang="en-US" dirty="0" err="1" smtClean="0"/>
              <a:t>kilometres</a:t>
            </a:r>
            <a:r>
              <a:rPr lang="en-US" dirty="0" smtClean="0"/>
              <a:t> (1,350 </a:t>
            </a:r>
            <a:r>
              <a:rPr lang="en-US" dirty="0" err="1" smtClean="0"/>
              <a:t>sq</a:t>
            </a:r>
            <a:r>
              <a:rPr lang="en-US" dirty="0" smtClean="0"/>
              <a:t> mi). Opposition came from fishermen along the </a:t>
            </a:r>
            <a:r>
              <a:rPr lang="en-US" dirty="0" err="1" smtClean="0"/>
              <a:t>Zuiderzee</a:t>
            </a:r>
            <a:r>
              <a:rPr lang="en-US" dirty="0" smtClean="0"/>
              <a:t> who would lose their livelihood, and from others in coastal areas along the more northerly </a:t>
            </a:r>
            <a:r>
              <a:rPr lang="en-US" dirty="0" err="1" smtClean="0">
                <a:hlinkClick r:id="rId5" action="ppaction://hlinkfile" tooltip="Wadden Sea"/>
              </a:rPr>
              <a:t>Wadden</a:t>
            </a:r>
            <a:r>
              <a:rPr lang="en-US" dirty="0" smtClean="0">
                <a:hlinkClick r:id="rId5" action="ppaction://hlinkfile" tooltip="Wadden Sea"/>
              </a:rPr>
              <a:t> Sea</a:t>
            </a:r>
            <a:r>
              <a:rPr lang="en-US" dirty="0" smtClean="0"/>
              <a:t>. They feared higher water levels as a result of the closure. Other critics doubted whether the project was feasible financially.</a:t>
            </a:r>
          </a:p>
          <a:p>
            <a:pPr rtl="0"/>
            <a:r>
              <a:rPr lang="en-US" dirty="0" smtClean="0"/>
              <a:t>When Lely became Minister of Transport and Public Works in 1913, he used his position to promote the </a:t>
            </a:r>
            <a:r>
              <a:rPr lang="en-US" dirty="0" err="1" smtClean="0"/>
              <a:t>Zuiderzee</a:t>
            </a:r>
            <a:r>
              <a:rPr lang="en-US" dirty="0" smtClean="0"/>
              <a:t> Works and gained support. The government started developing official plans to enclose the </a:t>
            </a:r>
            <a:r>
              <a:rPr lang="en-US" dirty="0" err="1" smtClean="0"/>
              <a:t>Zuiderzee</a:t>
            </a:r>
            <a:r>
              <a:rPr lang="en-US" dirty="0" smtClean="0"/>
              <a:t>. On January 13 and 14, 1916 the </a:t>
            </a:r>
            <a:r>
              <a:rPr lang="en-US" dirty="0" smtClean="0">
                <a:hlinkClick r:id="rId20" action="ppaction://hlinkfile" tooltip="Levee"/>
              </a:rPr>
              <a:t>dikes</a:t>
            </a:r>
            <a:r>
              <a:rPr lang="en-US" dirty="0" smtClean="0"/>
              <a:t> at several places along the </a:t>
            </a:r>
            <a:r>
              <a:rPr lang="en-US" dirty="0" err="1" smtClean="0"/>
              <a:t>Zuiderzee</a:t>
            </a:r>
            <a:r>
              <a:rPr lang="en-US" dirty="0" smtClean="0"/>
              <a:t> broke under the stress of a winter storm, and the land behind them flooded, as had often happened in previous centuries. This flooding provided the decisive impetus to implement the existing plans to tame the </a:t>
            </a:r>
            <a:r>
              <a:rPr lang="en-US" dirty="0" err="1" smtClean="0"/>
              <a:t>Zuiderzee</a:t>
            </a:r>
            <a:r>
              <a:rPr lang="en-US" dirty="0" smtClean="0"/>
              <a:t>. In addition, a threatening food shortage during the other stresses of </a:t>
            </a:r>
            <a:r>
              <a:rPr lang="en-US" dirty="0" smtClean="0">
                <a:hlinkClick r:id="rId21" action="ppaction://hlinkfile" tooltip="World War I"/>
              </a:rPr>
              <a:t>World War I</a:t>
            </a:r>
            <a:r>
              <a:rPr lang="en-US" dirty="0" smtClean="0"/>
              <a:t> added to widespread support for the project.</a:t>
            </a:r>
          </a:p>
          <a:p>
            <a:pPr rtl="0"/>
            <a:r>
              <a:rPr lang="en-US" dirty="0" smtClean="0">
                <a:effectLst/>
              </a:rPr>
              <a:t>Construction of the </a:t>
            </a:r>
            <a:r>
              <a:rPr lang="en-US" dirty="0" err="1" smtClean="0">
                <a:effectLst/>
              </a:rPr>
              <a:t>Afsluitdijk</a:t>
            </a:r>
            <a:endParaRPr lang="en-US" dirty="0" smtClean="0">
              <a:effectLst/>
            </a:endParaRPr>
          </a:p>
          <a:p>
            <a:pPr rtl="0"/>
            <a:r>
              <a:rPr lang="en-US" dirty="0" smtClean="0"/>
              <a:t>On June 14, 1918 the </a:t>
            </a:r>
            <a:r>
              <a:rPr lang="en-US" dirty="0" err="1" smtClean="0">
                <a:hlinkClick r:id="rId22" action="ppaction://hlinkfile" tooltip="Zuiderzee Act (page does not exist)"/>
              </a:rPr>
              <a:t>Zuiderzee</a:t>
            </a:r>
            <a:r>
              <a:rPr lang="en-US" dirty="0" smtClean="0">
                <a:hlinkClick r:id="rId22" action="ppaction://hlinkfile" tooltip="Zuiderzee Act (page does not exist)"/>
              </a:rPr>
              <a:t> Act</a:t>
            </a:r>
            <a:r>
              <a:rPr lang="en-US" dirty="0" smtClean="0"/>
              <a:t> was passed.</a:t>
            </a:r>
            <a:r>
              <a:rPr lang="en-US" baseline="30000" dirty="0" smtClean="0">
                <a:hlinkClick r:id="rId23" action="ppaction://hlinkfile"/>
              </a:rPr>
              <a:t>[1]</a:t>
            </a:r>
            <a:r>
              <a:rPr lang="en-US" dirty="0" smtClean="0"/>
              <a:t> The goals of the Act were threefold:</a:t>
            </a:r>
          </a:p>
          <a:p>
            <a:pPr rtl="0"/>
            <a:r>
              <a:rPr lang="en-US" dirty="0" smtClean="0"/>
              <a:t>Protect the central Netherlands from the effects of the North Sea;</a:t>
            </a:r>
          </a:p>
          <a:p>
            <a:pPr rtl="0"/>
            <a:r>
              <a:rPr lang="en-US" dirty="0" smtClean="0"/>
              <a:t>Increase the Dutch food supply by development and cultivation of new agricultural land; and</a:t>
            </a:r>
          </a:p>
          <a:p>
            <a:pPr rtl="0"/>
            <a:r>
              <a:rPr lang="en-US" dirty="0" smtClean="0"/>
              <a:t>Improve water management by creating a lake from the former uncontrolled salt water inlet.</a:t>
            </a:r>
          </a:p>
          <a:p>
            <a:pPr rtl="0"/>
            <a:r>
              <a:rPr lang="en-US" dirty="0" smtClean="0"/>
              <a:t>The </a:t>
            </a:r>
            <a:r>
              <a:rPr lang="en-US" i="1" dirty="0" err="1" smtClean="0"/>
              <a:t>Dienst</a:t>
            </a:r>
            <a:r>
              <a:rPr lang="en-US" i="1" dirty="0" smtClean="0"/>
              <a:t> der </a:t>
            </a:r>
            <a:r>
              <a:rPr lang="en-US" i="1" dirty="0" err="1" smtClean="0"/>
              <a:t>Zuiderzeewerken</a:t>
            </a:r>
            <a:r>
              <a:rPr lang="en-US" dirty="0" smtClean="0"/>
              <a:t> (</a:t>
            </a:r>
            <a:r>
              <a:rPr lang="en-US" dirty="0" err="1" smtClean="0"/>
              <a:t>Zuiderzee</a:t>
            </a:r>
            <a:r>
              <a:rPr lang="en-US" dirty="0" smtClean="0"/>
              <a:t> Works Department), the government body responsible for overseeing the construction and initial management, was set up in May 1919. It decided against building the main dam first, proceeding to construct a smaller dam, the </a:t>
            </a:r>
            <a:r>
              <a:rPr lang="en-US" i="1" dirty="0" err="1" smtClean="0"/>
              <a:t>Amsteldiepdijk</a:t>
            </a:r>
            <a:r>
              <a:rPr lang="en-US" dirty="0" smtClean="0"/>
              <a:t>, across the </a:t>
            </a:r>
            <a:r>
              <a:rPr lang="en-US" dirty="0" err="1" smtClean="0"/>
              <a:t>Amsteldiep</a:t>
            </a:r>
            <a:r>
              <a:rPr lang="en-US" dirty="0" smtClean="0"/>
              <a:t>. This was the first step in rejoining the island of </a:t>
            </a:r>
            <a:r>
              <a:rPr lang="en-US" dirty="0" err="1" smtClean="0">
                <a:hlinkClick r:id="rId24" action="ppaction://hlinkfile" tooltip="Wieringen"/>
              </a:rPr>
              <a:t>Wieringen</a:t>
            </a:r>
            <a:r>
              <a:rPr lang="en-US" dirty="0" smtClean="0"/>
              <a:t> to the North Holland mainland. The dike, with a length of 2.5 km, was built between 1920 and 1924. As with dike building, polder construction was tested on a small scale at the experimental polder at </a:t>
            </a:r>
            <a:r>
              <a:rPr lang="en-US" dirty="0" err="1" smtClean="0">
                <a:hlinkClick r:id="rId25" action="ppaction://hlinkfile" tooltip="Andijk"/>
              </a:rPr>
              <a:t>Andijk</a:t>
            </a:r>
            <a:r>
              <a:rPr lang="en-US" dirty="0" smtClean="0"/>
              <a:t>.</a:t>
            </a:r>
          </a:p>
          <a:p>
            <a:pPr rtl="0"/>
            <a:r>
              <a:rPr lang="en-US" b="1" dirty="0" smtClean="0"/>
              <a:t>Construction phase[</a:t>
            </a:r>
            <a:r>
              <a:rPr lang="en-US" b="1" dirty="0" smtClean="0">
                <a:hlinkClick r:id="rId26" action="ppaction://hlinkfile" tooltip="Edit section: Construction phase"/>
              </a:rPr>
              <a:t>edit</a:t>
            </a:r>
            <a:r>
              <a:rPr lang="en-US" b="1" dirty="0" smtClean="0"/>
              <a:t>]</a:t>
            </a:r>
          </a:p>
          <a:p>
            <a:pPr rtl="0"/>
            <a:r>
              <a:rPr lang="en-US" b="1" dirty="0" err="1" smtClean="0"/>
              <a:t>Afsluitdijk</a:t>
            </a:r>
            <a:r>
              <a:rPr lang="en-US" b="1" dirty="0" smtClean="0"/>
              <a:t>[</a:t>
            </a:r>
            <a:r>
              <a:rPr lang="en-US" b="1" dirty="0" smtClean="0">
                <a:hlinkClick r:id="rId27" action="ppaction://hlinkfile" tooltip="Edit section: Afsluitdijk"/>
              </a:rPr>
              <a:t>edit</a:t>
            </a:r>
            <a:r>
              <a:rPr lang="en-US" b="1" dirty="0" smtClean="0"/>
              <a:t>]</a:t>
            </a:r>
          </a:p>
          <a:p>
            <a:pPr rtl="0"/>
            <a:r>
              <a:rPr lang="en-US" dirty="0" smtClean="0">
                <a:effectLst/>
              </a:rPr>
              <a:t>The </a:t>
            </a:r>
            <a:r>
              <a:rPr lang="en-US" b="1" dirty="0" err="1" smtClean="0">
                <a:effectLst/>
              </a:rPr>
              <a:t>Zuiderzee</a:t>
            </a:r>
            <a:r>
              <a:rPr lang="en-US" b="1" dirty="0" smtClean="0">
                <a:effectLst/>
              </a:rPr>
              <a:t> Works</a:t>
            </a:r>
            <a:r>
              <a:rPr lang="en-US" dirty="0" smtClean="0">
                <a:effectLst/>
              </a:rPr>
              <a:t> in the Netherlands turned the dangerous </a:t>
            </a:r>
            <a:r>
              <a:rPr lang="en-US" dirty="0" err="1" smtClean="0">
                <a:effectLst/>
              </a:rPr>
              <a:t>Zuiderzee</a:t>
            </a:r>
            <a:r>
              <a:rPr lang="en-US" dirty="0" smtClean="0">
                <a:effectLst/>
              </a:rPr>
              <a:t>, a shallow inlet of the North Sea, into the tame </a:t>
            </a:r>
            <a:r>
              <a:rPr lang="en-US" dirty="0" err="1" smtClean="0">
                <a:effectLst/>
              </a:rPr>
              <a:t>IJsselmeer</a:t>
            </a:r>
            <a:r>
              <a:rPr lang="en-US" dirty="0" smtClean="0">
                <a:effectLst/>
              </a:rPr>
              <a:t>, and created 1650 km² of land.</a:t>
            </a:r>
          </a:p>
          <a:p>
            <a:pPr rtl="0"/>
            <a:r>
              <a:rPr lang="en-US" dirty="0" smtClean="0"/>
              <a:t>A new study, commissioned after doubts arose over the financial feasibility of the project, recommended that work should continue and be accelerated. The </a:t>
            </a:r>
            <a:r>
              <a:rPr lang="en-US" dirty="0" err="1" smtClean="0"/>
              <a:t>Zuiderzee</a:t>
            </a:r>
            <a:r>
              <a:rPr lang="en-US" dirty="0" smtClean="0"/>
              <a:t> Works Department initiated the next two major projects at the same time, in 1927. The most important of these was the main dam, the </a:t>
            </a:r>
            <a:r>
              <a:rPr lang="en-US" i="1" dirty="0" err="1" smtClean="0">
                <a:hlinkClick r:id="rId3" action="ppaction://hlinkfile" tooltip="Afsluitdijk"/>
              </a:rPr>
              <a:t>Afsluitdijk</a:t>
            </a:r>
            <a:r>
              <a:rPr lang="en-US" dirty="0" smtClean="0"/>
              <a:t> (Enclosure Dam), running from Den </a:t>
            </a:r>
            <a:r>
              <a:rPr lang="en-US" dirty="0" err="1" smtClean="0"/>
              <a:t>Oever</a:t>
            </a:r>
            <a:r>
              <a:rPr lang="en-US" dirty="0" smtClean="0"/>
              <a:t> on </a:t>
            </a:r>
            <a:r>
              <a:rPr lang="en-US" dirty="0" err="1" smtClean="0"/>
              <a:t>Wieringen</a:t>
            </a:r>
            <a:r>
              <a:rPr lang="en-US" dirty="0" smtClean="0"/>
              <a:t> to the village of Zurich in Friesland. It was to be 32 km long and 90 meters wide, rising to 7.25 meters above sea-level, with an incline of 25% on each side.</a:t>
            </a:r>
          </a:p>
          <a:p>
            <a:pPr rtl="0"/>
            <a:r>
              <a:rPr lang="en-US" dirty="0" smtClean="0"/>
              <a:t>Experience showed that </a:t>
            </a:r>
            <a:r>
              <a:rPr lang="en-US" dirty="0" smtClean="0">
                <a:hlinkClick r:id="rId28" action="ppaction://hlinkfile" tooltip="Till"/>
              </a:rPr>
              <a:t>till</a:t>
            </a:r>
            <a:r>
              <a:rPr lang="en-US" dirty="0" smtClean="0"/>
              <a:t>, rather than just sand or clay, was the best primary material for a structure like the </a:t>
            </a:r>
            <a:r>
              <a:rPr lang="en-US" dirty="0" err="1" smtClean="0"/>
              <a:t>Afsluitdijk</a:t>
            </a:r>
            <a:r>
              <a:rPr lang="en-US" dirty="0" smtClean="0"/>
              <a:t>. An added benefit was that it was easily available; it could be retrieved in large quantities by dredging it from the bottom of the </a:t>
            </a:r>
            <a:r>
              <a:rPr lang="en-US" dirty="0" err="1" smtClean="0"/>
              <a:t>Zuiderzee</a:t>
            </a:r>
            <a:r>
              <a:rPr lang="en-US" dirty="0" smtClean="0"/>
              <a:t>. Work started at four points: on both sides of the mainland and on two purpose-made construction-islands (</a:t>
            </a:r>
            <a:r>
              <a:rPr lang="en-US" dirty="0" err="1" smtClean="0">
                <a:hlinkClick r:id="rId29" action="ppaction://hlinkfile" tooltip="Kornwerderzand"/>
              </a:rPr>
              <a:t>Kornwerderzand</a:t>
            </a:r>
            <a:r>
              <a:rPr lang="en-US" dirty="0" smtClean="0"/>
              <a:t> and </a:t>
            </a:r>
            <a:r>
              <a:rPr lang="en-US" dirty="0" err="1" smtClean="0">
                <a:hlinkClick r:id="rId30" action="ppaction://hlinkfile" tooltip="Breezanddijk"/>
              </a:rPr>
              <a:t>Breezanddijk</a:t>
            </a:r>
            <a:r>
              <a:rPr lang="en-US" dirty="0" smtClean="0"/>
              <a:t>) along the line of the future dam.</a:t>
            </a:r>
          </a:p>
          <a:p>
            <a:pPr rtl="0"/>
            <a:r>
              <a:rPr lang="en-US" dirty="0" smtClean="0"/>
              <a:t>From these points the dam was expanded as ships deposited till into the open sea in two parallel lines. Sand was poured between the two dams; as the fill emerged above the surface of the water, it was covered by another layer of till. The nascent dam was strengthened with </a:t>
            </a:r>
            <a:r>
              <a:rPr lang="en-US" dirty="0" smtClean="0">
                <a:hlinkClick r:id="rId31" action="ppaction://hlinkfile" tooltip="Basalt"/>
              </a:rPr>
              <a:t>basalt</a:t>
            </a:r>
            <a:r>
              <a:rPr lang="en-US" dirty="0" smtClean="0"/>
              <a:t> rocks and mats of </a:t>
            </a:r>
            <a:r>
              <a:rPr lang="en-US" dirty="0" smtClean="0">
                <a:hlinkClick r:id="rId32" action="ppaction://hlinkfile" tooltip="Willow"/>
              </a:rPr>
              <a:t>willow</a:t>
            </a:r>
            <a:r>
              <a:rPr lang="en-US" dirty="0" smtClean="0"/>
              <a:t> switch at its base. The dam was finished by raising it with sand and finally clay for the upper surface of the dam, which was planted with grass.</a:t>
            </a:r>
          </a:p>
          <a:p>
            <a:pPr rtl="0"/>
            <a:r>
              <a:rPr lang="en-US" dirty="0" smtClean="0"/>
              <a:t>Construction progressed better than expected. At three points along the line of the dam were deeper underwater trenches, where the tidal current was much stronger than elsewhere. These had been considered major obstacles to completing the dam, but proved not to be so. On May 28, 1932, two years earlier than forecast, the </a:t>
            </a:r>
            <a:r>
              <a:rPr lang="en-US" dirty="0" err="1" smtClean="0"/>
              <a:t>Zuiderzee</a:t>
            </a:r>
            <a:r>
              <a:rPr lang="en-US" dirty="0" smtClean="0"/>
              <a:t> was closed when the last tidal trench of the </a:t>
            </a:r>
            <a:r>
              <a:rPr lang="en-US" i="1" dirty="0" err="1" smtClean="0">
                <a:hlinkClick r:id="rId33" action="ppaction://hlinkfile" tooltip="Vlieter (page does not exist)"/>
              </a:rPr>
              <a:t>Vlieter</a:t>
            </a:r>
            <a:r>
              <a:rPr lang="en-US" dirty="0" smtClean="0"/>
              <a:t> was filled with a bucket of till. The </a:t>
            </a:r>
            <a:r>
              <a:rPr lang="en-US" dirty="0" err="1" smtClean="0"/>
              <a:t>IJsselmeer</a:t>
            </a:r>
            <a:r>
              <a:rPr lang="en-US" dirty="0" smtClean="0"/>
              <a:t> was born, though the lake was salty.</a:t>
            </a:r>
          </a:p>
          <a:p>
            <a:pPr rtl="0"/>
            <a:r>
              <a:rPr lang="en-US" dirty="0" smtClean="0"/>
              <a:t>The dam was not finished. It still needed to be brought up to its full height, and a road linking Friesland and North Holland remained to be built. In addition to completing the dam, work needed was construction of shipping </a:t>
            </a:r>
            <a:r>
              <a:rPr lang="en-US" dirty="0" smtClean="0">
                <a:hlinkClick r:id="rId34" action="ppaction://hlinkfile" tooltip="Canal lock"/>
              </a:rPr>
              <a:t>locks</a:t>
            </a:r>
            <a:r>
              <a:rPr lang="en-US" dirty="0" smtClean="0"/>
              <a:t> and discharge sluices at the ends of the dam. The complex at </a:t>
            </a:r>
            <a:r>
              <a:rPr lang="en-US" dirty="0" smtClean="0">
                <a:hlinkClick r:id="rId35" action="ppaction://hlinkfile" tooltip="Den Oever"/>
              </a:rPr>
              <a:t>Den </a:t>
            </a:r>
            <a:r>
              <a:rPr lang="en-US" dirty="0" err="1" smtClean="0">
                <a:hlinkClick r:id="rId35" action="ppaction://hlinkfile" tooltip="Den Oever"/>
              </a:rPr>
              <a:t>Oever</a:t>
            </a:r>
            <a:r>
              <a:rPr lang="en-US" dirty="0" smtClean="0"/>
              <a:t> includes the </a:t>
            </a:r>
            <a:r>
              <a:rPr lang="en-US" i="1" dirty="0" smtClean="0">
                <a:hlinkClick r:id="rId36" action="ppaction://hlinkfile" tooltip="Stevin"/>
              </a:rPr>
              <a:t>Stevin</a:t>
            </a:r>
            <a:r>
              <a:rPr lang="en-US" dirty="0" smtClean="0"/>
              <a:t> lock and three series of five sluices for discharging the </a:t>
            </a:r>
            <a:r>
              <a:rPr lang="en-US" dirty="0" err="1" smtClean="0"/>
              <a:t>IJsselmeer</a:t>
            </a:r>
            <a:r>
              <a:rPr lang="en-US" dirty="0" smtClean="0"/>
              <a:t> into the </a:t>
            </a:r>
            <a:r>
              <a:rPr lang="en-US" dirty="0" err="1" smtClean="0"/>
              <a:t>Wadden</a:t>
            </a:r>
            <a:r>
              <a:rPr lang="en-US" dirty="0" smtClean="0"/>
              <a:t> Sea. The other complex at </a:t>
            </a:r>
            <a:r>
              <a:rPr lang="en-US" dirty="0" err="1" smtClean="0"/>
              <a:t>Kornwerderzand</a:t>
            </a:r>
            <a:r>
              <a:rPr lang="en-US" dirty="0" smtClean="0"/>
              <a:t> is composed of the </a:t>
            </a:r>
            <a:r>
              <a:rPr lang="en-US" i="1" dirty="0" smtClean="0">
                <a:hlinkClick r:id="rId37" action="ppaction://hlinkfile" tooltip="Hendrik Lorentz"/>
              </a:rPr>
              <a:t>Lorentz</a:t>
            </a:r>
            <a:r>
              <a:rPr lang="en-US" dirty="0" smtClean="0"/>
              <a:t> locks and two series of five sluices, making a total of 25 discharge sluices. Periodically discharging the lake is necessary since it is continually fed by rivers and streams (most notably the </a:t>
            </a:r>
            <a:r>
              <a:rPr lang="en-US" dirty="0" err="1" smtClean="0"/>
              <a:t>IJssel</a:t>
            </a:r>
            <a:r>
              <a:rPr lang="en-US" dirty="0" smtClean="0"/>
              <a:t> River, for which the lake is name) and polders draining excess water into the </a:t>
            </a:r>
            <a:r>
              <a:rPr lang="en-US" dirty="0" err="1" smtClean="0"/>
              <a:t>IJsselmeer</a:t>
            </a:r>
            <a:r>
              <a:rPr lang="en-US" dirty="0" smtClean="0"/>
              <a:t>.</a:t>
            </a:r>
          </a:p>
          <a:p>
            <a:pPr rtl="0"/>
            <a:r>
              <a:rPr lang="en-US" dirty="0" smtClean="0"/>
              <a:t>The </a:t>
            </a:r>
            <a:r>
              <a:rPr lang="en-US" dirty="0" err="1" smtClean="0"/>
              <a:t>Afsluitdijk</a:t>
            </a:r>
            <a:r>
              <a:rPr lang="en-US" dirty="0" smtClean="0"/>
              <a:t> was opened September 25, 1933, with a monument marking the spot where the dam was finished. It used 23 million m³ of sand and 13.5 million m³ of till. An average of 4,000 to 5,000 workers were employed in the dam's construction, relieving unemployment during the </a:t>
            </a:r>
            <a:r>
              <a:rPr lang="en-US" dirty="0" smtClean="0">
                <a:hlinkClick r:id="rId38" action="ppaction://hlinkfile" tooltip="Great Depression"/>
              </a:rPr>
              <a:t>Great Depression</a:t>
            </a:r>
            <a:r>
              <a:rPr lang="en-US" dirty="0" smtClean="0"/>
              <a:t>. Total cost of the dam was about </a:t>
            </a:r>
            <a:r>
              <a:rPr lang="en-US" dirty="0" smtClean="0">
                <a:hlinkClick r:id="rId39" action="ppaction://hlinkfile" tooltip="Euro"/>
              </a:rPr>
              <a:t>€</a:t>
            </a:r>
            <a:r>
              <a:rPr lang="en-US" dirty="0" smtClean="0"/>
              <a:t>700 million (2004 equivalent).</a:t>
            </a:r>
          </a:p>
          <a:p>
            <a:endParaRPr lang="nl-NL" sz="800" dirty="0"/>
          </a:p>
        </p:txBody>
      </p:sp>
      <p:sp>
        <p:nvSpPr>
          <p:cNvPr id="4" name="Tijdelijke aanduiding voor dianummer 3"/>
          <p:cNvSpPr>
            <a:spLocks noGrp="1"/>
          </p:cNvSpPr>
          <p:nvPr>
            <p:ph type="sldNum" sz="quarter" idx="10"/>
          </p:nvPr>
        </p:nvSpPr>
        <p:spPr/>
        <p:txBody>
          <a:bodyPr/>
          <a:lstStyle/>
          <a:p>
            <a:fld id="{9E5E6DFC-FA53-42FB-9D09-9FCA986FB95A}" type="slidenum">
              <a:rPr lang="nl-NL" smtClean="0"/>
              <a:pPr/>
              <a:t>21</a:t>
            </a:fld>
            <a:endParaRPr lang="nl-NL"/>
          </a:p>
        </p:txBody>
      </p:sp>
    </p:spTree>
    <p:extLst>
      <p:ext uri="{BB962C8B-B14F-4D97-AF65-F5344CB8AC3E}">
        <p14:creationId xmlns:p14="http://schemas.microsoft.com/office/powerpoint/2010/main" val="205841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800" dirty="0"/>
          </a:p>
        </p:txBody>
      </p:sp>
      <p:sp>
        <p:nvSpPr>
          <p:cNvPr id="4" name="Tijdelijke aanduiding voor dianummer 3"/>
          <p:cNvSpPr>
            <a:spLocks noGrp="1"/>
          </p:cNvSpPr>
          <p:nvPr>
            <p:ph type="sldNum" sz="quarter" idx="10"/>
          </p:nvPr>
        </p:nvSpPr>
        <p:spPr/>
        <p:txBody>
          <a:bodyPr/>
          <a:lstStyle/>
          <a:p>
            <a:fld id="{9E5E6DFC-FA53-42FB-9D09-9FCA986FB95A}" type="slidenum">
              <a:rPr lang="nl-NL" smtClean="0"/>
              <a:pPr/>
              <a:t>22</a:t>
            </a:fld>
            <a:endParaRPr lang="nl-NL"/>
          </a:p>
        </p:txBody>
      </p:sp>
    </p:spTree>
    <p:extLst>
      <p:ext uri="{BB962C8B-B14F-4D97-AF65-F5344CB8AC3E}">
        <p14:creationId xmlns:p14="http://schemas.microsoft.com/office/powerpoint/2010/main" val="1304176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800" dirty="0"/>
          </a:p>
        </p:txBody>
      </p:sp>
      <p:sp>
        <p:nvSpPr>
          <p:cNvPr id="4" name="Tijdelijke aanduiding voor dianummer 3"/>
          <p:cNvSpPr>
            <a:spLocks noGrp="1"/>
          </p:cNvSpPr>
          <p:nvPr>
            <p:ph type="sldNum" sz="quarter" idx="10"/>
          </p:nvPr>
        </p:nvSpPr>
        <p:spPr/>
        <p:txBody>
          <a:bodyPr/>
          <a:lstStyle/>
          <a:p>
            <a:fld id="{9E5E6DFC-FA53-42FB-9D09-9FCA986FB95A}" type="slidenum">
              <a:rPr lang="nl-NL" smtClean="0"/>
              <a:pPr/>
              <a:t>23</a:t>
            </a:fld>
            <a:endParaRPr lang="nl-NL"/>
          </a:p>
        </p:txBody>
      </p:sp>
    </p:spTree>
    <p:extLst>
      <p:ext uri="{BB962C8B-B14F-4D97-AF65-F5344CB8AC3E}">
        <p14:creationId xmlns:p14="http://schemas.microsoft.com/office/powerpoint/2010/main" val="1192803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800" dirty="0" smtClean="0"/>
              <a:t>In </a:t>
            </a:r>
            <a:r>
              <a:rPr lang="nl-NL" sz="800" dirty="0" err="1" smtClean="0"/>
              <a:t>this</a:t>
            </a:r>
            <a:r>
              <a:rPr lang="nl-NL" sz="800" dirty="0" smtClean="0"/>
              <a:t> </a:t>
            </a:r>
            <a:r>
              <a:rPr lang="nl-NL" sz="800" dirty="0" err="1" smtClean="0"/>
              <a:t>testbed</a:t>
            </a:r>
            <a:r>
              <a:rPr lang="nl-NL" sz="800" dirty="0" smtClean="0"/>
              <a:t>, we </a:t>
            </a:r>
            <a:r>
              <a:rPr lang="nl-NL" sz="800" dirty="0" err="1" smtClean="0"/>
              <a:t>will</a:t>
            </a:r>
            <a:r>
              <a:rPr lang="nl-NL" sz="800" dirty="0" smtClean="0"/>
              <a:t> </a:t>
            </a:r>
            <a:r>
              <a:rPr lang="nl-NL" sz="800" dirty="0" err="1" smtClean="0"/>
              <a:t>also</a:t>
            </a:r>
            <a:r>
              <a:rPr lang="nl-NL" sz="800" baseline="0" dirty="0" smtClean="0"/>
              <a:t> </a:t>
            </a:r>
            <a:r>
              <a:rPr lang="nl-NL" sz="800" baseline="0" dirty="0" err="1" smtClean="0"/>
              <a:t>undetake</a:t>
            </a:r>
            <a:r>
              <a:rPr lang="nl-NL" sz="800" baseline="0" dirty="0" smtClean="0"/>
              <a:t> </a:t>
            </a:r>
            <a:r>
              <a:rPr lang="nl-NL" sz="800" baseline="0" dirty="0" err="1" smtClean="0"/>
              <a:t>an</a:t>
            </a:r>
            <a:r>
              <a:rPr lang="nl-NL" sz="800" baseline="0" dirty="0" smtClean="0"/>
              <a:t> </a:t>
            </a:r>
            <a:r>
              <a:rPr lang="nl-NL" sz="800" i="1" dirty="0" smtClean="0"/>
              <a:t>Assessment of Critical </a:t>
            </a:r>
            <a:r>
              <a:rPr lang="nl-NL" sz="800" i="1" dirty="0" err="1" smtClean="0"/>
              <a:t>infrastructure</a:t>
            </a:r>
            <a:r>
              <a:rPr lang="nl-NL" sz="800" i="1" dirty="0" smtClean="0"/>
              <a:t> </a:t>
            </a:r>
            <a:r>
              <a:rPr lang="nl-NL" sz="800" i="1" dirty="0" err="1" smtClean="0"/>
              <a:t>for</a:t>
            </a:r>
            <a:r>
              <a:rPr lang="nl-NL" sz="800" i="1" dirty="0" smtClean="0"/>
              <a:t> </a:t>
            </a:r>
            <a:r>
              <a:rPr lang="nl-NL" sz="800" i="1" dirty="0" err="1" smtClean="0"/>
              <a:t>flood</a:t>
            </a:r>
            <a:r>
              <a:rPr lang="nl-NL" sz="800" i="1" dirty="0" smtClean="0"/>
              <a:t> </a:t>
            </a:r>
            <a:r>
              <a:rPr lang="nl-NL" sz="800" i="1" dirty="0" err="1" smtClean="0"/>
              <a:t>resiliance</a:t>
            </a:r>
            <a:r>
              <a:rPr lang="nl-NL" sz="800" i="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nl-NL" sz="800" dirty="0" smtClean="0"/>
              <a:t>More </a:t>
            </a:r>
            <a:r>
              <a:rPr lang="nl-NL" sz="800" dirty="0" err="1" smtClean="0"/>
              <a:t>examples</a:t>
            </a:r>
            <a:r>
              <a:rPr lang="nl-NL" sz="800" dirty="0" smtClean="0"/>
              <a:t> </a:t>
            </a:r>
          </a:p>
        </p:txBody>
      </p:sp>
      <p:sp>
        <p:nvSpPr>
          <p:cNvPr id="4" name="Tijdelijke aanduiding voor dianummer 3"/>
          <p:cNvSpPr>
            <a:spLocks noGrp="1"/>
          </p:cNvSpPr>
          <p:nvPr>
            <p:ph type="sldNum" sz="quarter" idx="10"/>
          </p:nvPr>
        </p:nvSpPr>
        <p:spPr/>
        <p:txBody>
          <a:bodyPr/>
          <a:lstStyle/>
          <a:p>
            <a:fld id="{9E5E6DFC-FA53-42FB-9D09-9FCA986FB95A}" type="slidenum">
              <a:rPr lang="nl-NL" smtClean="0"/>
              <a:pPr/>
              <a:t>24</a:t>
            </a:fld>
            <a:endParaRPr lang="nl-NL"/>
          </a:p>
        </p:txBody>
      </p:sp>
    </p:spTree>
    <p:extLst>
      <p:ext uri="{BB962C8B-B14F-4D97-AF65-F5344CB8AC3E}">
        <p14:creationId xmlns:p14="http://schemas.microsoft.com/office/powerpoint/2010/main" val="3168234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25</a:t>
            </a:fld>
            <a:endParaRPr lang="nl-NL"/>
          </a:p>
        </p:txBody>
      </p:sp>
    </p:spTree>
    <p:extLst>
      <p:ext uri="{BB962C8B-B14F-4D97-AF65-F5344CB8AC3E}">
        <p14:creationId xmlns:p14="http://schemas.microsoft.com/office/powerpoint/2010/main" val="1112820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26</a:t>
            </a:fld>
            <a:endParaRPr lang="nl-NL"/>
          </a:p>
        </p:txBody>
      </p:sp>
    </p:spTree>
    <p:extLst>
      <p:ext uri="{BB962C8B-B14F-4D97-AF65-F5344CB8AC3E}">
        <p14:creationId xmlns:p14="http://schemas.microsoft.com/office/powerpoint/2010/main" val="2076725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27</a:t>
            </a:fld>
            <a:endParaRPr lang="nl-NL"/>
          </a:p>
        </p:txBody>
      </p:sp>
    </p:spTree>
    <p:extLst>
      <p:ext uri="{BB962C8B-B14F-4D97-AF65-F5344CB8AC3E}">
        <p14:creationId xmlns:p14="http://schemas.microsoft.com/office/powerpoint/2010/main" val="3047779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28</a:t>
            </a:fld>
            <a:endParaRPr lang="nl-NL"/>
          </a:p>
        </p:txBody>
      </p:sp>
    </p:spTree>
    <p:extLst>
      <p:ext uri="{BB962C8B-B14F-4D97-AF65-F5344CB8AC3E}">
        <p14:creationId xmlns:p14="http://schemas.microsoft.com/office/powerpoint/2010/main" val="3147559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29</a:t>
            </a:fld>
            <a:endParaRPr lang="nl-NL"/>
          </a:p>
        </p:txBody>
      </p:sp>
    </p:spTree>
    <p:extLst>
      <p:ext uri="{BB962C8B-B14F-4D97-AF65-F5344CB8AC3E}">
        <p14:creationId xmlns:p14="http://schemas.microsoft.com/office/powerpoint/2010/main" val="394152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en-US" b="1" dirty="0" smtClean="0">
                <a:solidFill>
                  <a:schemeClr val="tx1"/>
                </a:solidFill>
                <a:latin typeface="Arial" pitchFamily="34" charset="0"/>
                <a:cs typeface="Arial" pitchFamily="34" charset="0"/>
              </a:rPr>
              <a:t>Dutch water </a:t>
            </a:r>
            <a:r>
              <a:rPr lang="en-US" b="1" u="none" dirty="0" smtClean="0">
                <a:solidFill>
                  <a:schemeClr val="tx1"/>
                </a:solidFill>
                <a:latin typeface="Arial" pitchFamily="34" charset="0"/>
                <a:cs typeface="Arial" pitchFamily="34" charset="0"/>
              </a:rPr>
              <a:t>boards</a:t>
            </a:r>
            <a:r>
              <a:rPr lang="en-US" u="none" dirty="0" smtClean="0">
                <a:solidFill>
                  <a:schemeClr val="tx1"/>
                </a:solidFill>
                <a:latin typeface="Arial" pitchFamily="34" charset="0"/>
                <a:cs typeface="Arial" pitchFamily="34" charset="0"/>
              </a:rPr>
              <a:t> (</a:t>
            </a:r>
            <a:r>
              <a:rPr lang="en-US" u="none" dirty="0" smtClean="0">
                <a:solidFill>
                  <a:schemeClr val="tx1"/>
                </a:solidFill>
                <a:latin typeface="Arial" pitchFamily="34" charset="0"/>
                <a:cs typeface="Arial" pitchFamily="34" charset="0"/>
                <a:hlinkClick r:id="rId3" action="ppaction://hlinkfile" tooltip="Dutch language"/>
              </a:rPr>
              <a:t>Dutch</a:t>
            </a:r>
            <a:r>
              <a:rPr lang="en-US" u="none" dirty="0" smtClean="0">
                <a:solidFill>
                  <a:schemeClr val="tx1"/>
                </a:solidFill>
                <a:latin typeface="Arial" pitchFamily="34" charset="0"/>
                <a:cs typeface="Arial" pitchFamily="34" charset="0"/>
              </a:rPr>
              <a:t>: </a:t>
            </a:r>
            <a:r>
              <a:rPr lang="en-US" i="1" u="none" dirty="0" err="1" smtClean="0">
                <a:solidFill>
                  <a:schemeClr val="tx1"/>
                </a:solidFill>
                <a:latin typeface="Arial" pitchFamily="34" charset="0"/>
                <a:cs typeface="Arial" pitchFamily="34" charset="0"/>
              </a:rPr>
              <a:t>waterschappen</a:t>
            </a:r>
            <a:r>
              <a:rPr lang="en-US" u="none" dirty="0" smtClean="0">
                <a:solidFill>
                  <a:schemeClr val="tx1"/>
                </a:solidFill>
                <a:latin typeface="Arial" pitchFamily="34" charset="0"/>
                <a:cs typeface="Arial" pitchFamily="34" charset="0"/>
              </a:rPr>
              <a:t> or </a:t>
            </a:r>
            <a:r>
              <a:rPr lang="en-US" i="1" u="none" dirty="0" err="1" smtClean="0">
                <a:solidFill>
                  <a:schemeClr val="tx1"/>
                </a:solidFill>
                <a:latin typeface="Arial" pitchFamily="34" charset="0"/>
                <a:cs typeface="Arial" pitchFamily="34" charset="0"/>
              </a:rPr>
              <a:t>hoogheemraadschappen</a:t>
            </a:r>
            <a:r>
              <a:rPr lang="en-US" u="none" dirty="0" smtClean="0">
                <a:solidFill>
                  <a:schemeClr val="tx1"/>
                </a:solidFill>
                <a:latin typeface="Arial" pitchFamily="34" charset="0"/>
                <a:cs typeface="Arial" pitchFamily="34" charset="0"/>
              </a:rPr>
              <a:t>) are regional government bodies charged with managing water barriers, waterways, water levels, water quality and </a:t>
            </a:r>
            <a:r>
              <a:rPr lang="en-US" u="none" dirty="0" smtClean="0">
                <a:solidFill>
                  <a:schemeClr val="tx1"/>
                </a:solidFill>
                <a:latin typeface="Arial" pitchFamily="34" charset="0"/>
                <a:cs typeface="Arial" pitchFamily="34" charset="0"/>
                <a:hlinkClick r:id="rId4" action="ppaction://hlinkfile" tooltip="Sewage treatment"/>
              </a:rPr>
              <a:t>sewage treatment</a:t>
            </a:r>
            <a:r>
              <a:rPr lang="en-US" u="none" dirty="0" smtClean="0">
                <a:solidFill>
                  <a:schemeClr val="tx1"/>
                </a:solidFill>
                <a:latin typeface="Arial" pitchFamily="34" charset="0"/>
                <a:cs typeface="Arial" pitchFamily="34" charset="0"/>
              </a:rPr>
              <a:t> in their respective regions. These regional water authorities are among the oldest forms of </a:t>
            </a:r>
            <a:r>
              <a:rPr lang="en-US" u="none" dirty="0" smtClean="0">
                <a:solidFill>
                  <a:schemeClr val="tx1"/>
                </a:solidFill>
                <a:latin typeface="Arial" pitchFamily="34" charset="0"/>
                <a:cs typeface="Arial" pitchFamily="34" charset="0"/>
                <a:hlinkClick r:id="rId5" action="ppaction://hlinkfile" tooltip="Local government"/>
              </a:rPr>
              <a:t>local government</a:t>
            </a:r>
            <a:r>
              <a:rPr lang="en-US" u="none" dirty="0" smtClean="0">
                <a:solidFill>
                  <a:schemeClr val="tx1"/>
                </a:solidFill>
                <a:latin typeface="Arial" pitchFamily="34" charset="0"/>
                <a:cs typeface="Arial" pitchFamily="34" charset="0"/>
              </a:rPr>
              <a:t> in the </a:t>
            </a:r>
            <a:r>
              <a:rPr lang="en-US" u="none" dirty="0" smtClean="0">
                <a:solidFill>
                  <a:schemeClr val="tx1"/>
                </a:solidFill>
                <a:latin typeface="Arial" pitchFamily="34" charset="0"/>
                <a:cs typeface="Arial" pitchFamily="34" charset="0"/>
                <a:hlinkClick r:id="rId6" action="ppaction://hlinkfile" tooltip="Netherlands"/>
              </a:rPr>
              <a:t>Netherlands</a:t>
            </a:r>
            <a:r>
              <a:rPr lang="en-US" dirty="0" smtClean="0">
                <a:solidFill>
                  <a:schemeClr val="tx1"/>
                </a:solidFill>
                <a:latin typeface="Arial" pitchFamily="34" charset="0"/>
                <a:cs typeface="Arial" pitchFamily="34" charset="0"/>
              </a:rPr>
              <a:t>, some of them having been founded in the 13th century.</a:t>
            </a:r>
          </a:p>
          <a:p>
            <a:pPr rtl="0"/>
            <a:r>
              <a:rPr lang="en-US" dirty="0" smtClean="0">
                <a:solidFill>
                  <a:schemeClr val="tx1"/>
                </a:solidFill>
                <a:latin typeface="Arial" pitchFamily="34" charset="0"/>
                <a:cs typeface="Arial" pitchFamily="34" charset="0"/>
              </a:rPr>
              <a:t>Around 26 percent of the area of the Netherlands is at or below sea level</a:t>
            </a:r>
            <a:r>
              <a:rPr lang="en-US" baseline="30000" dirty="0" smtClean="0">
                <a:solidFill>
                  <a:schemeClr val="tx1"/>
                </a:solidFill>
                <a:latin typeface="Arial" pitchFamily="34" charset="0"/>
                <a:cs typeface="Arial" pitchFamily="34" charset="0"/>
                <a:hlinkClick r:id="rId7" action="ppaction://hlinkfile"/>
              </a:rPr>
              <a:t>[1]</a:t>
            </a:r>
            <a:r>
              <a:rPr lang="en-US" dirty="0" smtClean="0">
                <a:solidFill>
                  <a:schemeClr val="tx1"/>
                </a:solidFill>
                <a:latin typeface="Arial" pitchFamily="34" charset="0"/>
                <a:cs typeface="Arial" pitchFamily="34" charset="0"/>
              </a:rPr>
              <a:t> and several branches of the </a:t>
            </a:r>
            <a:r>
              <a:rPr lang="en-US" dirty="0" smtClean="0">
                <a:solidFill>
                  <a:schemeClr val="tx1"/>
                </a:solidFill>
                <a:latin typeface="Arial" pitchFamily="34" charset="0"/>
                <a:cs typeface="Arial" pitchFamily="34" charset="0"/>
                <a:hlinkClick r:id="rId8" action="ppaction://hlinkfile" tooltip="Rhine-Meuse-Scheldt delta"/>
              </a:rPr>
              <a:t>Rhine-Meuse-Scheldt delta</a:t>
            </a:r>
            <a:r>
              <a:rPr lang="en-US" dirty="0" smtClean="0">
                <a:solidFill>
                  <a:schemeClr val="tx1"/>
                </a:solidFill>
                <a:latin typeface="Arial" pitchFamily="34" charset="0"/>
                <a:cs typeface="Arial" pitchFamily="34" charset="0"/>
              </a:rPr>
              <a:t> run through this relatively small country. Historically there always was a good deal of coastal and river </a:t>
            </a:r>
            <a:r>
              <a:rPr lang="en-US" dirty="0" smtClean="0">
                <a:solidFill>
                  <a:schemeClr val="tx1"/>
                </a:solidFill>
                <a:latin typeface="Arial" pitchFamily="34" charset="0"/>
                <a:cs typeface="Arial" pitchFamily="34" charset="0"/>
                <a:hlinkClick r:id="rId9" action="ppaction://hlinkfile" tooltip="Flooding"/>
              </a:rPr>
              <a:t>flooding</a:t>
            </a:r>
            <a:r>
              <a:rPr lang="en-US" dirty="0" smtClean="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hlinkClick r:id="rId10" action="ppaction://hlinkfile" tooltip="Flood control in the Netherlands"/>
              </a:rPr>
              <a:t>Flood control in the Netherlands</a:t>
            </a:r>
            <a:r>
              <a:rPr lang="en-US" dirty="0" smtClean="0">
                <a:solidFill>
                  <a:schemeClr val="tx1"/>
                </a:solidFill>
                <a:latin typeface="Arial" pitchFamily="34" charset="0"/>
                <a:cs typeface="Arial" pitchFamily="34" charset="0"/>
              </a:rPr>
              <a:t> is a national priority, since about two thirds of the country is vulnerable to flooding, while at the same time it is one of the most densely populated countries on Earth. Natural sand dunes and man-made </a:t>
            </a:r>
            <a:r>
              <a:rPr lang="en-US" dirty="0" smtClean="0">
                <a:solidFill>
                  <a:schemeClr val="tx1"/>
                </a:solidFill>
                <a:latin typeface="Arial" pitchFamily="34" charset="0"/>
                <a:cs typeface="Arial" pitchFamily="34" charset="0"/>
                <a:hlinkClick r:id="rId11" action="ppaction://hlinkfile" tooltip="Dike (construction)"/>
              </a:rPr>
              <a:t>dikes</a:t>
            </a:r>
            <a:r>
              <a:rPr lang="en-US" dirty="0" smtClean="0">
                <a:solidFill>
                  <a:schemeClr val="tx1"/>
                </a:solidFill>
                <a:latin typeface="Arial" pitchFamily="34" charset="0"/>
                <a:cs typeface="Arial" pitchFamily="34" charset="0"/>
              </a:rPr>
              <a:t>, dams and </a:t>
            </a:r>
            <a:r>
              <a:rPr lang="en-US" dirty="0" smtClean="0">
                <a:solidFill>
                  <a:schemeClr val="tx1"/>
                </a:solidFill>
                <a:latin typeface="Arial" pitchFamily="34" charset="0"/>
                <a:cs typeface="Arial" pitchFamily="34" charset="0"/>
                <a:hlinkClick r:id="rId12" action="ppaction://hlinkfile" tooltip="Floodgate"/>
              </a:rPr>
              <a:t>floodgates</a:t>
            </a:r>
            <a:r>
              <a:rPr lang="en-US" dirty="0" smtClean="0">
                <a:solidFill>
                  <a:schemeClr val="tx1"/>
                </a:solidFill>
                <a:latin typeface="Arial" pitchFamily="34" charset="0"/>
                <a:cs typeface="Arial" pitchFamily="34" charset="0"/>
              </a:rPr>
              <a:t> provide defense against </a:t>
            </a:r>
            <a:r>
              <a:rPr lang="en-US" dirty="0" smtClean="0">
                <a:solidFill>
                  <a:schemeClr val="tx1"/>
                </a:solidFill>
                <a:latin typeface="Arial" pitchFamily="34" charset="0"/>
                <a:cs typeface="Arial" pitchFamily="34" charset="0"/>
                <a:hlinkClick r:id="rId13" action="ppaction://hlinkfile" tooltip="Storm surge"/>
              </a:rPr>
              <a:t>storm surges</a:t>
            </a:r>
            <a:r>
              <a:rPr lang="en-US" dirty="0" smtClean="0">
                <a:solidFill>
                  <a:schemeClr val="tx1"/>
                </a:solidFill>
                <a:latin typeface="Arial" pitchFamily="34" charset="0"/>
                <a:cs typeface="Arial" pitchFamily="34" charset="0"/>
              </a:rPr>
              <a:t> from the sea. River dikes prevent flooding of land by the major rivers </a:t>
            </a:r>
            <a:r>
              <a:rPr lang="en-US" dirty="0" smtClean="0">
                <a:solidFill>
                  <a:schemeClr val="tx1"/>
                </a:solidFill>
                <a:latin typeface="Arial" pitchFamily="34" charset="0"/>
                <a:cs typeface="Arial" pitchFamily="34" charset="0"/>
                <a:hlinkClick r:id="rId14" action="ppaction://hlinkfile" tooltip="Rhine"/>
              </a:rPr>
              <a:t>Rhine</a:t>
            </a:r>
            <a:r>
              <a:rPr lang="en-US" dirty="0" smtClean="0">
                <a:solidFill>
                  <a:schemeClr val="tx1"/>
                </a:solidFill>
                <a:latin typeface="Arial" pitchFamily="34" charset="0"/>
                <a:cs typeface="Arial" pitchFamily="34" charset="0"/>
              </a:rPr>
              <a:t> and </a:t>
            </a:r>
            <a:r>
              <a:rPr lang="en-US" dirty="0" smtClean="0">
                <a:solidFill>
                  <a:schemeClr val="tx1"/>
                </a:solidFill>
                <a:latin typeface="Arial" pitchFamily="34" charset="0"/>
                <a:cs typeface="Arial" pitchFamily="34" charset="0"/>
                <a:hlinkClick r:id="rId15" action="ppaction://hlinkfile" tooltip="Meuse (river)"/>
              </a:rPr>
              <a:t>Meuse</a:t>
            </a:r>
            <a:r>
              <a:rPr lang="en-US" dirty="0" smtClean="0">
                <a:solidFill>
                  <a:schemeClr val="tx1"/>
                </a:solidFill>
                <a:latin typeface="Arial" pitchFamily="34" charset="0"/>
                <a:cs typeface="Arial" pitchFamily="34" charset="0"/>
              </a:rPr>
              <a:t>, while a complicated system of drainage ditches, canals and </a:t>
            </a:r>
            <a:r>
              <a:rPr lang="en-US" dirty="0" smtClean="0">
                <a:solidFill>
                  <a:schemeClr val="tx1"/>
                </a:solidFill>
                <a:latin typeface="Arial" pitchFamily="34" charset="0"/>
                <a:cs typeface="Arial" pitchFamily="34" charset="0"/>
                <a:hlinkClick r:id="rId16" action="ppaction://hlinkfile" tooltip="Pumping station"/>
              </a:rPr>
              <a:t>pumping stations</a:t>
            </a:r>
            <a:r>
              <a:rPr lang="en-US" dirty="0" smtClean="0">
                <a:solidFill>
                  <a:schemeClr val="tx1"/>
                </a:solidFill>
                <a:latin typeface="Arial" pitchFamily="34" charset="0"/>
                <a:cs typeface="Arial" pitchFamily="34" charset="0"/>
              </a:rPr>
              <a:t> (historically: </a:t>
            </a:r>
            <a:r>
              <a:rPr lang="en-US" dirty="0" smtClean="0">
                <a:solidFill>
                  <a:schemeClr val="tx1"/>
                </a:solidFill>
                <a:latin typeface="Arial" pitchFamily="34" charset="0"/>
                <a:cs typeface="Arial" pitchFamily="34" charset="0"/>
                <a:hlinkClick r:id="rId17" action="ppaction://hlinkfile" tooltip="Windmill"/>
              </a:rPr>
              <a:t>windmills</a:t>
            </a:r>
            <a:r>
              <a:rPr lang="en-US" dirty="0" smtClean="0">
                <a:solidFill>
                  <a:schemeClr val="tx1"/>
                </a:solidFill>
                <a:latin typeface="Arial" pitchFamily="34" charset="0"/>
                <a:cs typeface="Arial" pitchFamily="34" charset="0"/>
              </a:rPr>
              <a:t>) keep the low lying parts dry for habitation and agriculture. Water boards are independent local government bodies responsible for maintaining this system.</a:t>
            </a:r>
          </a:p>
          <a:p>
            <a:pPr rtl="0"/>
            <a:r>
              <a:rPr lang="en-US" dirty="0" smtClean="0">
                <a:solidFill>
                  <a:schemeClr val="tx1"/>
                </a:solidFill>
                <a:latin typeface="Arial" pitchFamily="34" charset="0"/>
                <a:cs typeface="Arial" pitchFamily="34" charset="0"/>
              </a:rPr>
              <a:t>An </a:t>
            </a:r>
            <a:r>
              <a:rPr lang="en-US" dirty="0" err="1" smtClean="0">
                <a:solidFill>
                  <a:schemeClr val="tx1"/>
                </a:solidFill>
                <a:latin typeface="Arial" pitchFamily="34" charset="0"/>
                <a:cs typeface="Arial" pitchFamily="34" charset="0"/>
              </a:rPr>
              <a:t>Unie</a:t>
            </a:r>
            <a:r>
              <a:rPr lang="en-US" dirty="0" smtClean="0">
                <a:solidFill>
                  <a:schemeClr val="tx1"/>
                </a:solidFill>
                <a:latin typeface="Arial" pitchFamily="34" charset="0"/>
                <a:cs typeface="Arial" pitchFamily="34" charset="0"/>
              </a:rPr>
              <a:t> van </a:t>
            </a:r>
            <a:r>
              <a:rPr lang="en-US" dirty="0" err="1" smtClean="0">
                <a:solidFill>
                  <a:schemeClr val="tx1"/>
                </a:solidFill>
                <a:latin typeface="Arial" pitchFamily="34" charset="0"/>
                <a:cs typeface="Arial" pitchFamily="34" charset="0"/>
              </a:rPr>
              <a:t>Waterschappen</a:t>
            </a:r>
            <a:r>
              <a:rPr lang="en-US" dirty="0" smtClean="0">
                <a:solidFill>
                  <a:schemeClr val="tx1"/>
                </a:solidFill>
                <a:latin typeface="Arial" pitchFamily="34" charset="0"/>
                <a:cs typeface="Arial" pitchFamily="34" charset="0"/>
              </a:rPr>
              <a:t> (the association of Dutch regional water authorities, referring to itself as 'Dutch Water Authorities'</a:t>
            </a:r>
            <a:r>
              <a:rPr lang="en-US" baseline="30000" dirty="0" smtClean="0">
                <a:solidFill>
                  <a:schemeClr val="tx1"/>
                </a:solidFill>
                <a:latin typeface="Arial" pitchFamily="34" charset="0"/>
                <a:cs typeface="Arial" pitchFamily="34" charset="0"/>
                <a:hlinkClick r:id="rId18" action="ppaction://hlinkfile"/>
              </a:rPr>
              <a:t>[2]</a:t>
            </a:r>
            <a:r>
              <a:rPr lang="en-US" dirty="0" smtClean="0">
                <a:solidFill>
                  <a:schemeClr val="tx1"/>
                </a:solidFill>
                <a:latin typeface="Arial" pitchFamily="34" charset="0"/>
                <a:cs typeface="Arial" pitchFamily="34" charset="0"/>
              </a:rPr>
              <a:t>) promotes the interests of Dutch water boards at a national and international level. 23 of the water boards are members of this association. </a:t>
            </a:r>
          </a:p>
          <a:p>
            <a:endParaRPr lang="en-US" dirty="0" smtClean="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Water is of vital </a:t>
            </a:r>
            <a:r>
              <a:rPr lang="en-US" dirty="0" err="1" smtClean="0">
                <a:solidFill>
                  <a:schemeClr val="tx1"/>
                </a:solidFill>
                <a:latin typeface="Arial" pitchFamily="34" charset="0"/>
                <a:cs typeface="Arial" pitchFamily="34" charset="0"/>
              </a:rPr>
              <a:t>importantce</a:t>
            </a:r>
            <a:r>
              <a:rPr lang="en-US" dirty="0" smtClean="0">
                <a:solidFill>
                  <a:schemeClr val="tx1"/>
                </a:solidFill>
                <a:latin typeface="Arial" pitchFamily="34" charset="0"/>
                <a:cs typeface="Arial" pitchFamily="34" charset="0"/>
              </a:rPr>
              <a:t>. The Netherlands: 34,000 square </a:t>
            </a:r>
            <a:r>
              <a:rPr lang="en-US" dirty="0" err="1" smtClean="0">
                <a:solidFill>
                  <a:schemeClr val="tx1"/>
                </a:solidFill>
                <a:latin typeface="Arial" pitchFamily="34" charset="0"/>
                <a:cs typeface="Arial" pitchFamily="34" charset="0"/>
              </a:rPr>
              <a:t>kilometres</a:t>
            </a:r>
            <a:r>
              <a:rPr lang="en-US" dirty="0" smtClean="0">
                <a:solidFill>
                  <a:schemeClr val="tx1"/>
                </a:solidFill>
                <a:latin typeface="Arial" pitchFamily="34" charset="0"/>
                <a:cs typeface="Arial" pitchFamily="34" charset="0"/>
              </a:rPr>
              <a:t> where land meets water. Much of this area consists of artificial land created by man. Without dunes and water barriers, more than half of the Netherlands would be under water. The many dykes, locks, pumping stations, flood barriers, canals and ditches keep the Netherlands habitable. </a:t>
            </a:r>
            <a:br>
              <a:rPr lang="en-US" dirty="0" smtClean="0">
                <a:solidFill>
                  <a:schemeClr val="tx1"/>
                </a:solidFill>
                <a:latin typeface="Arial" pitchFamily="34" charset="0"/>
                <a:cs typeface="Arial" pitchFamily="34" charset="0"/>
              </a:rPr>
            </a:br>
            <a:r>
              <a:rPr lang="en-US" dirty="0" smtClean="0">
                <a:solidFill>
                  <a:schemeClr val="tx1"/>
                </a:solidFill>
                <a:latin typeface="Arial" pitchFamily="34" charset="0"/>
                <a:cs typeface="Arial" pitchFamily="34" charset="0"/>
              </a:rPr>
              <a:t>Local and regional water management in the Netherlands is in the hands of Water Boards. Water Boards are </a:t>
            </a:r>
            <a:r>
              <a:rPr lang="en-US" dirty="0" err="1" smtClean="0">
                <a:solidFill>
                  <a:schemeClr val="tx1"/>
                </a:solidFill>
                <a:latin typeface="Arial" pitchFamily="34" charset="0"/>
                <a:cs typeface="Arial" pitchFamily="34" charset="0"/>
              </a:rPr>
              <a:t>decentralised</a:t>
            </a:r>
            <a:r>
              <a:rPr lang="en-US" dirty="0" smtClean="0">
                <a:solidFill>
                  <a:schemeClr val="tx1"/>
                </a:solidFill>
                <a:latin typeface="Arial" pitchFamily="34" charset="0"/>
                <a:cs typeface="Arial" pitchFamily="34" charset="0"/>
              </a:rPr>
              <a:t> public authorities with legal tasks and a self-supporting financial system. Water Boards are responsible for flood control, water quantity, water quality and treatment of urban wastewater. Operational task include the management of pumping stations, waste water treatment plants, maintenance of waterways and flood </a:t>
            </a:r>
            <a:r>
              <a:rPr lang="en-US" dirty="0" err="1" smtClean="0">
                <a:solidFill>
                  <a:schemeClr val="tx1"/>
                </a:solidFill>
                <a:latin typeface="Arial" pitchFamily="34" charset="0"/>
                <a:cs typeface="Arial" pitchFamily="34" charset="0"/>
              </a:rPr>
              <a:t>defence</a:t>
            </a:r>
            <a:r>
              <a:rPr lang="en-US" dirty="0" smtClean="0">
                <a:solidFill>
                  <a:schemeClr val="tx1"/>
                </a:solidFill>
                <a:latin typeface="Arial" pitchFamily="34" charset="0"/>
                <a:cs typeface="Arial" pitchFamily="34" charset="0"/>
              </a:rPr>
              <a:t> structures. Water Boards are embedded in the general democratic structures. In 1850 there were about 3500 Water Boards. Mergers soon reduced this number. By 1 January 2009 there were 27 Water Boards. </a:t>
            </a:r>
          </a:p>
          <a:p>
            <a:r>
              <a:rPr lang="en-US" dirty="0" smtClean="0">
                <a:solidFill>
                  <a:schemeClr val="tx1"/>
                </a:solidFill>
                <a:latin typeface="Arial" pitchFamily="34" charset="0"/>
                <a:cs typeface="Arial" pitchFamily="34" charset="0"/>
              </a:rPr>
              <a:t>We ensure that in West-</a:t>
            </a:r>
            <a:r>
              <a:rPr lang="en-US" dirty="0" err="1" smtClean="0">
                <a:solidFill>
                  <a:schemeClr val="tx1"/>
                </a:solidFill>
                <a:latin typeface="Arial" pitchFamily="34" charset="0"/>
                <a:cs typeface="Arial" pitchFamily="34" charset="0"/>
              </a:rPr>
              <a:t>Overijssel</a:t>
            </a:r>
            <a:r>
              <a:rPr lang="en-US" dirty="0" smtClean="0">
                <a:solidFill>
                  <a:schemeClr val="tx1"/>
                </a:solidFill>
                <a:latin typeface="Arial" pitchFamily="34" charset="0"/>
                <a:cs typeface="Arial" pitchFamily="34" charset="0"/>
              </a:rPr>
              <a:t> there is enough good quality surface water in the right place. We protect the area against high water levels and flooding.</a:t>
            </a:r>
          </a:p>
          <a:p>
            <a:r>
              <a:rPr lang="en-US" dirty="0" smtClean="0">
                <a:solidFill>
                  <a:schemeClr val="tx1"/>
                </a:solidFill>
                <a:latin typeface="Arial" pitchFamily="34" charset="0"/>
                <a:cs typeface="Arial" pitchFamily="34" charset="0"/>
              </a:rPr>
              <a:t>In practice this means we strive for sustainable management of the water system (both ground and surface water) and the water chain (drinking water supplies, sewage, water purification). In addition, we take account of the sometimes conflicting concerns of nature, agriculture and recreation as much as possible.</a:t>
            </a:r>
          </a:p>
          <a:p>
            <a:r>
              <a:rPr lang="en-US" dirty="0" smtClean="0">
                <a:solidFill>
                  <a:schemeClr val="tx1"/>
                </a:solidFill>
                <a:latin typeface="Arial" pitchFamily="34" charset="0"/>
                <a:cs typeface="Arial" pitchFamily="34" charset="0"/>
              </a:rPr>
              <a:t>The Board of the Groot </a:t>
            </a:r>
            <a:r>
              <a:rPr lang="en-US" dirty="0" err="1" smtClean="0">
                <a:solidFill>
                  <a:schemeClr val="tx1"/>
                </a:solidFill>
                <a:latin typeface="Arial" pitchFamily="34" charset="0"/>
                <a:cs typeface="Arial" pitchFamily="34" charset="0"/>
              </a:rPr>
              <a:t>Salland</a:t>
            </a:r>
            <a:r>
              <a:rPr lang="en-US" dirty="0" smtClean="0">
                <a:solidFill>
                  <a:schemeClr val="tx1"/>
                </a:solidFill>
                <a:latin typeface="Arial" pitchFamily="34" charset="0"/>
                <a:cs typeface="Arial" pitchFamily="34" charset="0"/>
              </a:rPr>
              <a:t> Water Board is democratically elected, with elections held once every four years. The General Board has 25 members. They represent the residents, landowners, house owners, businesses and institutions. The General Board chooses four of its members to form the Executive Board. Both Boards are chaired by the Dike Reeve, who is appointed by the Crown. Approximately 380 people work for Groot </a:t>
            </a:r>
            <a:r>
              <a:rPr lang="en-US" dirty="0" err="1" smtClean="0">
                <a:solidFill>
                  <a:schemeClr val="tx1"/>
                </a:solidFill>
                <a:latin typeface="Arial" pitchFamily="34" charset="0"/>
                <a:cs typeface="Arial" pitchFamily="34" charset="0"/>
              </a:rPr>
              <a:t>Salland</a:t>
            </a:r>
            <a:r>
              <a:rPr lang="en-US" dirty="0" smtClean="0">
                <a:solidFill>
                  <a:schemeClr val="tx1"/>
                </a:solidFill>
                <a:latin typeface="Arial" pitchFamily="34" charset="0"/>
                <a:cs typeface="Arial" pitchFamily="34" charset="0"/>
              </a:rPr>
              <a:t>. Approximately 360,000 people live in the area under its control and a great many businesses are also established there.</a:t>
            </a:r>
          </a:p>
          <a:p>
            <a:r>
              <a:rPr lang="en-US" b="1" dirty="0" smtClean="0">
                <a:solidFill>
                  <a:schemeClr val="tx1"/>
                </a:solidFill>
                <a:latin typeface="Arial" pitchFamily="34" charset="0"/>
                <a:cs typeface="Arial" pitchFamily="34" charset="0"/>
              </a:rPr>
              <a:t>High water </a:t>
            </a:r>
            <a:r>
              <a:rPr lang="en-US" dirty="0" smtClean="0">
                <a:solidFill>
                  <a:schemeClr val="tx1"/>
                </a:solidFill>
                <a:latin typeface="Arial" pitchFamily="34" charset="0"/>
                <a:cs typeface="Arial" pitchFamily="34" charset="0"/>
              </a:rPr>
              <a:t>The care of the dams that protect the area against high water is our responsibility. The Water Board improves dikes and quaysides in its area. </a:t>
            </a:r>
          </a:p>
          <a:p>
            <a:r>
              <a:rPr lang="en-US" b="1" dirty="0" smtClean="0">
                <a:solidFill>
                  <a:schemeClr val="tx1"/>
                </a:solidFill>
                <a:latin typeface="Arial" pitchFamily="34" charset="0"/>
                <a:cs typeface="Arial" pitchFamily="34" charset="0"/>
              </a:rPr>
              <a:t>Clean water </a:t>
            </a:r>
            <a:r>
              <a:rPr lang="en-US" dirty="0" smtClean="0">
                <a:solidFill>
                  <a:schemeClr val="tx1"/>
                </a:solidFill>
                <a:latin typeface="Arial" pitchFamily="34" charset="0"/>
                <a:cs typeface="Arial" pitchFamily="34" charset="0"/>
              </a:rPr>
              <a:t>One of our other tasks is to prevent pollution of surface water and to deal with contaminated riverbeds. We have nine water purification plants for purifying the wastewater from housing and industry. The Water Board controls discharge from agricultural and industrial companies by means of a permit system. Groot </a:t>
            </a:r>
            <a:r>
              <a:rPr lang="en-US" dirty="0" err="1" smtClean="0">
                <a:solidFill>
                  <a:schemeClr val="tx1"/>
                </a:solidFill>
                <a:latin typeface="Arial" pitchFamily="34" charset="0"/>
                <a:cs typeface="Arial" pitchFamily="34" charset="0"/>
              </a:rPr>
              <a:t>Salland</a:t>
            </a:r>
            <a:r>
              <a:rPr lang="en-US" dirty="0" smtClean="0">
                <a:solidFill>
                  <a:schemeClr val="tx1"/>
                </a:solidFill>
                <a:latin typeface="Arial" pitchFamily="34" charset="0"/>
                <a:cs typeface="Arial" pitchFamily="34" charset="0"/>
              </a:rPr>
              <a:t> Water Board is not responsible for drinking water. There is a water company in the area that handles that: </a:t>
            </a:r>
            <a:r>
              <a:rPr lang="en-US" dirty="0" err="1" smtClean="0">
                <a:solidFill>
                  <a:schemeClr val="tx1"/>
                </a:solidFill>
                <a:latin typeface="Arial" pitchFamily="34" charset="0"/>
                <a:cs typeface="Arial" pitchFamily="34" charset="0"/>
              </a:rPr>
              <a:t>Vitens</a:t>
            </a:r>
            <a:r>
              <a:rPr lang="en-US" dirty="0" smtClean="0">
                <a:solidFill>
                  <a:schemeClr val="tx1"/>
                </a:solidFill>
                <a:latin typeface="Arial" pitchFamily="34" charset="0"/>
                <a:cs typeface="Arial" pitchFamily="34" charset="0"/>
              </a:rPr>
              <a:t>.</a:t>
            </a:r>
          </a:p>
          <a:p>
            <a:r>
              <a:rPr lang="en-US" b="1" dirty="0" smtClean="0">
                <a:solidFill>
                  <a:schemeClr val="tx1"/>
                </a:solidFill>
                <a:latin typeface="Arial" pitchFamily="34" charset="0"/>
                <a:cs typeface="Arial" pitchFamily="34" charset="0"/>
              </a:rPr>
              <a:t>Sufficient water </a:t>
            </a:r>
            <a:r>
              <a:rPr lang="en-US" dirty="0" smtClean="0">
                <a:solidFill>
                  <a:schemeClr val="tx1"/>
                </a:solidFill>
                <a:latin typeface="Arial" pitchFamily="34" charset="0"/>
                <a:cs typeface="Arial" pitchFamily="34" charset="0"/>
              </a:rPr>
              <a:t>We ensure goad drainage and supply of surface water to prevent flooding and also to prevent drying out. To do this there is a system of waterways, pumping stations and dams for controlling water levels</a:t>
            </a:r>
          </a:p>
          <a:p>
            <a:endParaRPr lang="en-US" dirty="0" smtClean="0">
              <a:solidFill>
                <a:schemeClr val="tx1"/>
              </a:solidFill>
              <a:latin typeface="Arial" pitchFamily="34" charset="0"/>
              <a:cs typeface="Arial" pitchFamily="34" charset="0"/>
            </a:endParaRPr>
          </a:p>
          <a:p>
            <a:endParaRPr lang="en-US" dirty="0" smtClean="0">
              <a:solidFill>
                <a:schemeClr val="tx1"/>
              </a:solidFill>
              <a:latin typeface="Arial" pitchFamily="34" charset="0"/>
              <a:cs typeface="Arial" pitchFamily="34" charset="0"/>
            </a:endParaRPr>
          </a:p>
          <a:p>
            <a:endParaRPr lang="nl-NL" dirty="0">
              <a:solidFill>
                <a:schemeClr val="tx1"/>
              </a:solidFill>
              <a:latin typeface="Arial" pitchFamily="34" charset="0"/>
              <a:cs typeface="Arial" pitchFamily="34" charset="0"/>
            </a:endParaRPr>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3</a:t>
            </a:fld>
            <a:endParaRPr lang="nl-NL"/>
          </a:p>
        </p:txBody>
      </p:sp>
    </p:spTree>
    <p:extLst>
      <p:ext uri="{BB962C8B-B14F-4D97-AF65-F5344CB8AC3E}">
        <p14:creationId xmlns:p14="http://schemas.microsoft.com/office/powerpoint/2010/main" val="3195297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Project</a:t>
            </a:r>
            <a:r>
              <a:rPr lang="en-US" baseline="0" dirty="0" smtClean="0"/>
              <a:t> results contribute to NSR program indicators: </a:t>
            </a:r>
            <a:endParaRPr lang="nl-NL" dirty="0"/>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30</a:t>
            </a:fld>
            <a:endParaRPr lang="nl-NL"/>
          </a:p>
        </p:txBody>
      </p:sp>
    </p:spTree>
    <p:extLst>
      <p:ext uri="{BB962C8B-B14F-4D97-AF65-F5344CB8AC3E}">
        <p14:creationId xmlns:p14="http://schemas.microsoft.com/office/powerpoint/2010/main" val="3129295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31</a:t>
            </a:fld>
            <a:endParaRPr lang="nl-NL"/>
          </a:p>
        </p:txBody>
      </p:sp>
    </p:spTree>
    <p:extLst>
      <p:ext uri="{BB962C8B-B14F-4D97-AF65-F5344CB8AC3E}">
        <p14:creationId xmlns:p14="http://schemas.microsoft.com/office/powerpoint/2010/main" val="1534484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32</a:t>
            </a:fld>
            <a:endParaRPr lang="nl-NL"/>
          </a:p>
        </p:txBody>
      </p:sp>
    </p:spTree>
    <p:extLst>
      <p:ext uri="{BB962C8B-B14F-4D97-AF65-F5344CB8AC3E}">
        <p14:creationId xmlns:p14="http://schemas.microsoft.com/office/powerpoint/2010/main" val="3469319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34</a:t>
            </a:fld>
            <a:endParaRPr lang="nl-NL"/>
          </a:p>
        </p:txBody>
      </p:sp>
    </p:spTree>
    <p:extLst>
      <p:ext uri="{BB962C8B-B14F-4D97-AF65-F5344CB8AC3E}">
        <p14:creationId xmlns:p14="http://schemas.microsoft.com/office/powerpoint/2010/main" val="734314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35</a:t>
            </a:fld>
            <a:endParaRPr lang="nl-NL"/>
          </a:p>
        </p:txBody>
      </p:sp>
    </p:spTree>
    <p:extLst>
      <p:ext uri="{BB962C8B-B14F-4D97-AF65-F5344CB8AC3E}">
        <p14:creationId xmlns:p14="http://schemas.microsoft.com/office/powerpoint/2010/main" val="254124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4</a:t>
            </a:fld>
            <a:endParaRPr lang="nl-NL"/>
          </a:p>
        </p:txBody>
      </p:sp>
    </p:spTree>
    <p:extLst>
      <p:ext uri="{BB962C8B-B14F-4D97-AF65-F5344CB8AC3E}">
        <p14:creationId xmlns:p14="http://schemas.microsoft.com/office/powerpoint/2010/main" val="357774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The High</a:t>
            </a:r>
            <a:r>
              <a:rPr lang="nl-NL" baseline="0" dirty="0" smtClean="0"/>
              <a:t> Water Brigade </a:t>
            </a:r>
            <a:r>
              <a:rPr lang="nl-NL" baseline="0" dirty="0" err="1" smtClean="0"/>
              <a:t>build</a:t>
            </a:r>
            <a:r>
              <a:rPr lang="nl-NL" baseline="0" dirty="0" smtClean="0"/>
              <a:t> up the </a:t>
            </a:r>
            <a:r>
              <a:rPr lang="nl-NL" baseline="0" dirty="0" err="1" smtClean="0"/>
              <a:t>temporary</a:t>
            </a:r>
            <a:r>
              <a:rPr lang="nl-NL" baseline="0" dirty="0" smtClean="0"/>
              <a:t> </a:t>
            </a:r>
            <a:r>
              <a:rPr lang="nl-NL" baseline="0" dirty="0" err="1" smtClean="0"/>
              <a:t>flood</a:t>
            </a:r>
            <a:r>
              <a:rPr lang="nl-NL" baseline="0" dirty="0" smtClean="0"/>
              <a:t> </a:t>
            </a:r>
            <a:r>
              <a:rPr lang="nl-NL" baseline="0" dirty="0" err="1" smtClean="0"/>
              <a:t>defence</a:t>
            </a:r>
            <a:r>
              <a:rPr lang="nl-NL" baseline="0" dirty="0" smtClean="0"/>
              <a:t> system. </a:t>
            </a:r>
            <a:r>
              <a:rPr lang="nl-NL" baseline="0" dirty="0" err="1" smtClean="0"/>
              <a:t>This</a:t>
            </a:r>
            <a:r>
              <a:rPr lang="nl-NL" baseline="0" dirty="0" smtClean="0"/>
              <a:t> is a </a:t>
            </a:r>
            <a:r>
              <a:rPr lang="nl-NL" baseline="0" dirty="0" err="1" smtClean="0"/>
              <a:t>temporary</a:t>
            </a:r>
            <a:r>
              <a:rPr lang="nl-NL" baseline="0" dirty="0" smtClean="0"/>
              <a:t> </a:t>
            </a:r>
            <a:r>
              <a:rPr lang="nl-NL" baseline="0" dirty="0" err="1" smtClean="0"/>
              <a:t>flood</a:t>
            </a:r>
            <a:r>
              <a:rPr lang="nl-NL" baseline="0" dirty="0" smtClean="0"/>
              <a:t> </a:t>
            </a:r>
            <a:r>
              <a:rPr lang="nl-NL" baseline="0" dirty="0" err="1" smtClean="0"/>
              <a:t>protection</a:t>
            </a:r>
            <a:r>
              <a:rPr lang="nl-NL" baseline="0" dirty="0" smtClean="0"/>
              <a:t> line / </a:t>
            </a:r>
            <a:r>
              <a:rPr lang="nl-NL" baseline="0" dirty="0" err="1" smtClean="0"/>
              <a:t>barrier</a:t>
            </a:r>
            <a:r>
              <a:rPr lang="nl-NL" baseline="0" dirty="0" smtClean="0"/>
              <a:t>, </a:t>
            </a:r>
            <a:r>
              <a:rPr lang="nl-NL" baseline="0" dirty="0" err="1" smtClean="0"/>
              <a:t>partly</a:t>
            </a:r>
            <a:r>
              <a:rPr lang="nl-NL" baseline="0" dirty="0" smtClean="0"/>
              <a:t> </a:t>
            </a:r>
            <a:r>
              <a:rPr lang="nl-NL" baseline="0" dirty="0" err="1" smtClean="0"/>
              <a:t>consisting</a:t>
            </a:r>
            <a:r>
              <a:rPr lang="nl-NL" baseline="0" dirty="0" smtClean="0"/>
              <a:t> of the </a:t>
            </a:r>
            <a:r>
              <a:rPr lang="nl-NL" baseline="0" dirty="0" err="1" smtClean="0"/>
              <a:t>old</a:t>
            </a:r>
            <a:r>
              <a:rPr lang="nl-NL" baseline="0" dirty="0" smtClean="0"/>
              <a:t> </a:t>
            </a:r>
            <a:r>
              <a:rPr lang="nl-NL" baseline="0" dirty="0" err="1" smtClean="0"/>
              <a:t>city</a:t>
            </a:r>
            <a:r>
              <a:rPr lang="nl-NL" baseline="0" dirty="0" smtClean="0"/>
              <a:t> </a:t>
            </a:r>
            <a:r>
              <a:rPr lang="nl-NL" baseline="0" dirty="0" err="1" smtClean="0"/>
              <a:t>wall</a:t>
            </a:r>
            <a:r>
              <a:rPr lang="nl-NL" baseline="0" dirty="0" smtClean="0"/>
              <a:t>. </a:t>
            </a:r>
            <a:r>
              <a:rPr lang="nl-NL" baseline="0" dirty="0" err="1" smtClean="0"/>
              <a:t>They</a:t>
            </a:r>
            <a:r>
              <a:rPr lang="nl-NL" baseline="0" dirty="0" smtClean="0"/>
              <a:t> </a:t>
            </a:r>
            <a:r>
              <a:rPr lang="nl-NL" baseline="0" dirty="0" err="1" smtClean="0"/>
              <a:t>practice</a:t>
            </a:r>
            <a:r>
              <a:rPr lang="nl-NL" baseline="0" dirty="0" smtClean="0"/>
              <a:t> </a:t>
            </a:r>
            <a:r>
              <a:rPr lang="nl-NL" baseline="0" dirty="0" err="1" smtClean="0"/>
              <a:t>this</a:t>
            </a:r>
            <a:r>
              <a:rPr lang="nl-NL" baseline="0" dirty="0" smtClean="0"/>
              <a:t> </a:t>
            </a:r>
            <a:r>
              <a:rPr lang="nl-NL" baseline="0" dirty="0" err="1" smtClean="0"/>
              <a:t>once</a:t>
            </a:r>
            <a:r>
              <a:rPr lang="nl-NL" baseline="0" dirty="0" smtClean="0"/>
              <a:t> a </a:t>
            </a:r>
            <a:r>
              <a:rPr lang="nl-NL" baseline="0" dirty="0" err="1" smtClean="0"/>
              <a:t>year</a:t>
            </a:r>
            <a:r>
              <a:rPr lang="nl-NL" baseline="0" dirty="0" smtClean="0"/>
              <a:t>. </a:t>
            </a:r>
          </a:p>
          <a:p>
            <a:r>
              <a:rPr lang="en-US" baseline="0" dirty="0" smtClean="0"/>
              <a:t>It has moveable parts, total length is 2 km. 1,5 km is the old city wall is adjusted to the </a:t>
            </a:r>
            <a:endParaRPr lang="nl-NL" baseline="0" dirty="0" smtClean="0"/>
          </a:p>
          <a:p>
            <a:r>
              <a:rPr lang="en-US" baseline="0" dirty="0" err="1" smtClean="0"/>
              <a:t>Kampen</a:t>
            </a:r>
            <a:r>
              <a:rPr lang="en-US" baseline="0" dirty="0" smtClean="0"/>
              <a:t> is located near the mouth of the Ijssel, where the river flows into the Ijsselmeer. Ijssel is a branch of the Rhine river and one of the three that carries floodwater downstream from Germany. Flooding in </a:t>
            </a:r>
            <a:r>
              <a:rPr lang="en-US" baseline="0" dirty="0" err="1" smtClean="0"/>
              <a:t>Kampen</a:t>
            </a:r>
            <a:r>
              <a:rPr lang="en-US" baseline="0" dirty="0" smtClean="0"/>
              <a:t> can occur due to adverse winds from the Ijsselmeer as well as from a flood wave flowing downstream. If this occur at the same time, the water level can rise 3 m in only three hours. The </a:t>
            </a:r>
            <a:r>
              <a:rPr lang="en-US" baseline="0" dirty="0" err="1" smtClean="0"/>
              <a:t>advcanxe</a:t>
            </a:r>
            <a:r>
              <a:rPr lang="en-US" baseline="0" dirty="0" smtClean="0"/>
              <a:t> warning </a:t>
            </a:r>
            <a:r>
              <a:rPr lang="en-US" baseline="0" dirty="0" err="1" smtClean="0"/>
              <a:t>periode</a:t>
            </a:r>
            <a:r>
              <a:rPr lang="en-US" baseline="0" dirty="0" smtClean="0"/>
              <a:t> is extremely short. </a:t>
            </a:r>
          </a:p>
          <a:p>
            <a:r>
              <a:rPr lang="en-US" baseline="0" dirty="0" smtClean="0"/>
              <a:t>It maintains the historic view of the river from the city despite increasing the </a:t>
            </a:r>
            <a:r>
              <a:rPr lang="en-US" baseline="0" dirty="0" err="1" smtClean="0"/>
              <a:t>hight</a:t>
            </a:r>
            <a:r>
              <a:rPr lang="en-US" baseline="0" dirty="0" smtClean="0"/>
              <a:t> of the dikes. A new protection line at the water’s </a:t>
            </a:r>
            <a:r>
              <a:rPr lang="en-US" baseline="0" dirty="0" err="1" smtClean="0"/>
              <a:t>edage</a:t>
            </a:r>
            <a:r>
              <a:rPr lang="en-US" baseline="0" dirty="0" smtClean="0"/>
              <a:t> and use of a </a:t>
            </a:r>
            <a:r>
              <a:rPr lang="en-US" baseline="0" dirty="0" err="1" smtClean="0"/>
              <a:t>lartge</a:t>
            </a:r>
            <a:r>
              <a:rPr lang="en-US" baseline="0" dirty="0" smtClean="0"/>
              <a:t> section of the old city wall as a barrier. It runs behind the first row of houses that face the river, making it nearly invisible. </a:t>
            </a:r>
          </a:p>
          <a:p>
            <a:endParaRPr lang="nl-NL" dirty="0"/>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5</a:t>
            </a:fld>
            <a:endParaRPr lang="nl-NL"/>
          </a:p>
        </p:txBody>
      </p:sp>
    </p:spTree>
    <p:extLst>
      <p:ext uri="{BB962C8B-B14F-4D97-AF65-F5344CB8AC3E}">
        <p14:creationId xmlns:p14="http://schemas.microsoft.com/office/powerpoint/2010/main" val="4938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6</a:t>
            </a:fld>
            <a:endParaRPr lang="nl-NL"/>
          </a:p>
        </p:txBody>
      </p:sp>
    </p:spTree>
    <p:extLst>
      <p:ext uri="{BB962C8B-B14F-4D97-AF65-F5344CB8AC3E}">
        <p14:creationId xmlns:p14="http://schemas.microsoft.com/office/powerpoint/2010/main" val="3111350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7</a:t>
            </a:fld>
            <a:endParaRPr lang="nl-NL"/>
          </a:p>
        </p:txBody>
      </p:sp>
    </p:spTree>
    <p:extLst>
      <p:ext uri="{BB962C8B-B14F-4D97-AF65-F5344CB8AC3E}">
        <p14:creationId xmlns:p14="http://schemas.microsoft.com/office/powerpoint/2010/main" val="3846905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8</a:t>
            </a:fld>
            <a:endParaRPr lang="nl-NL"/>
          </a:p>
        </p:txBody>
      </p:sp>
    </p:spTree>
    <p:extLst>
      <p:ext uri="{BB962C8B-B14F-4D97-AF65-F5344CB8AC3E}">
        <p14:creationId xmlns:p14="http://schemas.microsoft.com/office/powerpoint/2010/main" val="127702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0F28EA8-B84A-4E04-AAA1-5597C3EE6D57}" type="slidenum">
              <a:rPr lang="nl-NL" smtClean="0"/>
              <a:pPr>
                <a:defRPr/>
              </a:pPr>
              <a:t>9</a:t>
            </a:fld>
            <a:endParaRPr lang="nl-NL"/>
          </a:p>
        </p:txBody>
      </p:sp>
    </p:spTree>
    <p:extLst>
      <p:ext uri="{BB962C8B-B14F-4D97-AF65-F5344CB8AC3E}">
        <p14:creationId xmlns:p14="http://schemas.microsoft.com/office/powerpoint/2010/main" val="3407586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497388" y="2517775"/>
            <a:ext cx="4267200" cy="2743200"/>
          </a:xfrm>
        </p:spPr>
        <p:txBody>
          <a:bodyPr/>
          <a:lstStyle>
            <a:lvl1pPr>
              <a:lnSpc>
                <a:spcPts val="4200"/>
              </a:lnSpc>
              <a:defRPr sz="2800"/>
            </a:lvl1pPr>
          </a:lstStyle>
          <a:p>
            <a:pPr lvl="0"/>
            <a:r>
              <a:rPr lang="en-US" noProof="0" smtClean="0"/>
              <a:t>Click to edit Master title style</a:t>
            </a:r>
          </a:p>
        </p:txBody>
      </p:sp>
    </p:spTree>
    <p:extLst>
      <p:ext uri="{BB962C8B-B14F-4D97-AF65-F5344CB8AC3E}">
        <p14:creationId xmlns:p14="http://schemas.microsoft.com/office/powerpoint/2010/main" val="4024012111"/>
      </p:ext>
    </p:extLst>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189342610"/>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43700" y="1978025"/>
            <a:ext cx="1943100" cy="4432300"/>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978025"/>
            <a:ext cx="5676900" cy="44323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853356255"/>
      </p:ext>
    </p:extLst>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914400" y="1978025"/>
            <a:ext cx="7772400" cy="993775"/>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914400" y="3057525"/>
            <a:ext cx="3810000" cy="3352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llustratie 3"/>
          <p:cNvSpPr>
            <a:spLocks noGrp="1"/>
          </p:cNvSpPr>
          <p:nvPr>
            <p:ph type="clipArt" sz="half" idx="2"/>
          </p:nvPr>
        </p:nvSpPr>
        <p:spPr>
          <a:xfrm>
            <a:off x="4876800" y="3057525"/>
            <a:ext cx="3810000" cy="3352800"/>
          </a:xfrm>
        </p:spPr>
        <p:txBody>
          <a:bodyPr/>
          <a:lstStyle/>
          <a:p>
            <a:pPr lvl="0"/>
            <a:endParaRPr lang="nl-NL" noProof="0" smtClean="0"/>
          </a:p>
        </p:txBody>
      </p:sp>
    </p:spTree>
    <p:extLst>
      <p:ext uri="{BB962C8B-B14F-4D97-AF65-F5344CB8AC3E}">
        <p14:creationId xmlns:p14="http://schemas.microsoft.com/office/powerpoint/2010/main" val="1160781492"/>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FE5BCB93-F82B-4091-A5AA-D939FA2BEE6C}" type="datetimeFigureOut">
              <a:rPr lang="nl-NL" smtClean="0"/>
              <a:pPr/>
              <a:t>27-9-2015</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95F14251-5104-4797-BBBF-2D4657FE96E2}" type="slidenum">
              <a:rPr lang="nl-NL" smtClean="0"/>
              <a:pPr/>
              <a:t>‹nr.›</a:t>
            </a:fld>
            <a:endParaRPr lang="nl-NL"/>
          </a:p>
        </p:txBody>
      </p:sp>
    </p:spTree>
    <p:extLst>
      <p:ext uri="{BB962C8B-B14F-4D97-AF65-F5344CB8AC3E}">
        <p14:creationId xmlns:p14="http://schemas.microsoft.com/office/powerpoint/2010/main" val="379256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57320825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3245296742"/>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3057525"/>
            <a:ext cx="3810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876800" y="3057525"/>
            <a:ext cx="3810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675013747"/>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828176844"/>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974146716"/>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198633"/>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252713118"/>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325196820"/>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978025"/>
            <a:ext cx="7772400" cy="99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3057525"/>
            <a:ext cx="7772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55"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6" r:id="rId13"/>
  </p:sldLayoutIdLst>
  <p:transition spd="med">
    <p:zoom/>
  </p:transition>
  <p:txStyles>
    <p:titleStyle>
      <a:lvl1pPr algn="l" rtl="0" eaLnBrk="0" fontAlgn="base" hangingPunct="0">
        <a:spcBef>
          <a:spcPct val="0"/>
        </a:spcBef>
        <a:spcAft>
          <a:spcPct val="0"/>
        </a:spcAft>
        <a:defRPr sz="2400" b="1">
          <a:solidFill>
            <a:schemeClr val="tx2"/>
          </a:solidFill>
          <a:latin typeface="+mj-lt"/>
          <a:ea typeface="+mj-ea"/>
          <a:cs typeface="ＭＳ Ｐゴシック" charset="0"/>
        </a:defRPr>
      </a:lvl1pPr>
      <a:lvl2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2pPr>
      <a:lvl3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3pPr>
      <a:lvl4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4pPr>
      <a:lvl5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5pPr>
      <a:lvl6pPr marL="457200" algn="l" rtl="0" fontAlgn="base">
        <a:spcBef>
          <a:spcPct val="0"/>
        </a:spcBef>
        <a:spcAft>
          <a:spcPct val="0"/>
        </a:spcAft>
        <a:defRPr sz="2400" b="1">
          <a:solidFill>
            <a:schemeClr val="tx2"/>
          </a:solidFill>
          <a:latin typeface="Arial" pitchFamily="34" charset="0"/>
          <a:ea typeface="ＭＳ Ｐゴシック" pitchFamily="68" charset="-128"/>
        </a:defRPr>
      </a:lvl6pPr>
      <a:lvl7pPr marL="914400" algn="l" rtl="0" fontAlgn="base">
        <a:spcBef>
          <a:spcPct val="0"/>
        </a:spcBef>
        <a:spcAft>
          <a:spcPct val="0"/>
        </a:spcAft>
        <a:defRPr sz="2400" b="1">
          <a:solidFill>
            <a:schemeClr val="tx2"/>
          </a:solidFill>
          <a:latin typeface="Arial" pitchFamily="34" charset="0"/>
          <a:ea typeface="ＭＳ Ｐゴシック" pitchFamily="68" charset="-128"/>
        </a:defRPr>
      </a:lvl7pPr>
      <a:lvl8pPr marL="1371600" algn="l" rtl="0" fontAlgn="base">
        <a:spcBef>
          <a:spcPct val="0"/>
        </a:spcBef>
        <a:spcAft>
          <a:spcPct val="0"/>
        </a:spcAft>
        <a:defRPr sz="2400" b="1">
          <a:solidFill>
            <a:schemeClr val="tx2"/>
          </a:solidFill>
          <a:latin typeface="Arial" pitchFamily="34" charset="0"/>
          <a:ea typeface="ＭＳ Ｐゴシック" pitchFamily="68" charset="-128"/>
        </a:defRPr>
      </a:lvl8pPr>
      <a:lvl9pPr marL="1828800" algn="l" rtl="0" fontAlgn="base">
        <a:spcBef>
          <a:spcPct val="0"/>
        </a:spcBef>
        <a:spcAft>
          <a:spcPct val="0"/>
        </a:spcAft>
        <a:defRPr sz="2400" b="1">
          <a:solidFill>
            <a:schemeClr val="tx2"/>
          </a:solidFill>
          <a:latin typeface="Arial" pitchFamily="34" charset="0"/>
          <a:ea typeface="ＭＳ Ｐゴシック" pitchFamily="68"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562100" indent="-228600" algn="l" rtl="0" eaLnBrk="0" fontAlgn="base" hangingPunct="0">
        <a:spcBef>
          <a:spcPct val="20000"/>
        </a:spcBef>
        <a:spcAft>
          <a:spcPct val="0"/>
        </a:spcAft>
        <a:buChar char="–"/>
        <a:defRPr sz="2000">
          <a:solidFill>
            <a:schemeClr val="tx1"/>
          </a:solidFill>
          <a:latin typeface="+mn-lt"/>
          <a:ea typeface="+mn-ea"/>
        </a:defRPr>
      </a:lvl4pPr>
      <a:lvl5pPr marL="1981200" indent="-228600" algn="l" rtl="0" eaLnBrk="0" fontAlgn="base" hangingPunct="0">
        <a:spcBef>
          <a:spcPct val="20000"/>
        </a:spcBef>
        <a:spcAft>
          <a:spcPct val="0"/>
        </a:spcAft>
        <a:buChar char="»"/>
        <a:defRPr sz="2000">
          <a:solidFill>
            <a:schemeClr val="tx1"/>
          </a:solidFill>
          <a:latin typeface="+mn-lt"/>
          <a:ea typeface="+mn-ea"/>
        </a:defRPr>
      </a:lvl5pPr>
      <a:lvl6pPr marL="2438400" indent="-228600" algn="l" rtl="0" fontAlgn="base">
        <a:spcBef>
          <a:spcPct val="20000"/>
        </a:spcBef>
        <a:spcAft>
          <a:spcPct val="0"/>
        </a:spcAft>
        <a:buChar char="»"/>
        <a:defRPr sz="2000">
          <a:solidFill>
            <a:schemeClr val="tx1"/>
          </a:solidFill>
          <a:latin typeface="+mn-lt"/>
          <a:ea typeface="+mn-ea"/>
        </a:defRPr>
      </a:lvl6pPr>
      <a:lvl7pPr marL="2895600" indent="-228600" algn="l" rtl="0" fontAlgn="base">
        <a:spcBef>
          <a:spcPct val="20000"/>
        </a:spcBef>
        <a:spcAft>
          <a:spcPct val="0"/>
        </a:spcAft>
        <a:buChar char="»"/>
        <a:defRPr sz="2000">
          <a:solidFill>
            <a:schemeClr val="tx1"/>
          </a:solidFill>
          <a:latin typeface="+mn-lt"/>
          <a:ea typeface="+mn-ea"/>
        </a:defRPr>
      </a:lvl7pPr>
      <a:lvl8pPr marL="3352800" indent="-228600" algn="l" rtl="0" fontAlgn="base">
        <a:spcBef>
          <a:spcPct val="20000"/>
        </a:spcBef>
        <a:spcAft>
          <a:spcPct val="0"/>
        </a:spcAft>
        <a:buChar char="»"/>
        <a:defRPr sz="2000">
          <a:solidFill>
            <a:schemeClr val="tx1"/>
          </a:solidFill>
          <a:latin typeface="+mn-lt"/>
          <a:ea typeface="+mn-ea"/>
        </a:defRPr>
      </a:lvl8pPr>
      <a:lvl9pPr marL="38100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xqFQoTCPiH-L7vksgCFcfWGgodXa8AGQ&amp;url=http://www.dwangburchten.nl/artikel/artikel.htm&amp;bvm=bv.103627116,d.d24&amp;psig=AFQjCNH_64qDNFImuex18lodU3kcU61RFQ&amp;ust=1443294042060566" TargetMode="External"/><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38.jpeg"/><Relationship Id="rId5" Type="http://schemas.openxmlformats.org/officeDocument/2006/relationships/diagramQuickStyle" Target="../diagrams/quickStyle1.xml"/><Relationship Id="rId10" Type="http://schemas.openxmlformats.org/officeDocument/2006/relationships/image" Target="../media/image37.jpeg"/><Relationship Id="rId4" Type="http://schemas.openxmlformats.org/officeDocument/2006/relationships/diagramLayout" Target="../diagrams/layout1.xml"/><Relationship Id="rId9" Type="http://schemas.openxmlformats.org/officeDocument/2006/relationships/image" Target="../media/image30.pn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wmf"/></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google.nl/url?sa=i&amp;rct=j&amp;q=&amp;esrc=s&amp;frm=1&amp;source=images&amp;cd=&amp;cad=rja&amp;uact=8&amp;ved=0CAcQjRxqFQoTCJGQ-vjF7McCFQNaFAod--oEbw&amp;url=https://en.wikipedia.org/wiki/Zuiderzee&amp;bvm=bv.102022582,d.d24&amp;psig=AFQjCNFV2aGoAQq8Y83kWrwqSF-MO93ixg&amp;ust=1441976993073665" TargetMode="External"/><Relationship Id="rId5" Type="http://schemas.openxmlformats.org/officeDocument/2006/relationships/image" Target="../media/image50.jpeg"/><Relationship Id="rId4" Type="http://schemas.openxmlformats.org/officeDocument/2006/relationships/hyperlink" Target="http://www.wegenwiki.nl/images/Afsluitdijk_jaren_50.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cgun@wgs.nl"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www.wgs.n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feature=player_detailpage&amp;v=sIj4v8TfnyU"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425" y="2363308"/>
            <a:ext cx="3578475" cy="1887087"/>
          </a:xfrm>
          <a:prstGeom prst="rect">
            <a:avLst/>
          </a:prstGeom>
        </p:spPr>
      </p:pic>
      <p:grpSp>
        <p:nvGrpSpPr>
          <p:cNvPr id="5" name="Groep 4"/>
          <p:cNvGrpSpPr/>
          <p:nvPr/>
        </p:nvGrpSpPr>
        <p:grpSpPr>
          <a:xfrm>
            <a:off x="240135" y="2058545"/>
            <a:ext cx="3710944" cy="2195976"/>
            <a:chOff x="711320" y="2060848"/>
            <a:chExt cx="3710944" cy="2195976"/>
          </a:xfrm>
        </p:grpSpPr>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320" y="2060848"/>
              <a:ext cx="3239759" cy="1624630"/>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313" y="3523297"/>
              <a:ext cx="2514951" cy="733527"/>
            </a:xfrm>
            <a:prstGeom prst="rect">
              <a:avLst/>
            </a:prstGeom>
          </p:spPr>
        </p:pic>
      </p:grpSp>
    </p:spTree>
    <p:extLst>
      <p:ext uri="{BB962C8B-B14F-4D97-AF65-F5344CB8AC3E}">
        <p14:creationId xmlns:p14="http://schemas.microsoft.com/office/powerpoint/2010/main" val="2430029174"/>
      </p:ext>
    </p:extLst>
  </p:cSld>
  <p:clrMapOvr>
    <a:masterClrMapping/>
  </p:clrMapOvr>
  <p:transition spd="med">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7544" y="310485"/>
            <a:ext cx="7772400" cy="993775"/>
          </a:xfrm>
        </p:spPr>
        <p:txBody>
          <a:bodyPr/>
          <a:lstStyle/>
          <a:p>
            <a:r>
              <a:rPr lang="nl-NL" sz="2600" dirty="0" err="1" smtClean="0"/>
              <a:t>Why</a:t>
            </a:r>
            <a:r>
              <a:rPr lang="nl-NL" sz="2600" dirty="0" smtClean="0"/>
              <a:t>? </a:t>
            </a:r>
            <a:endParaRPr lang="nl-NL" sz="2600" dirty="0"/>
          </a:p>
        </p:txBody>
      </p:sp>
      <p:pic>
        <p:nvPicPr>
          <p:cNvPr id="4100" name="Picture 4" descr="http://www.dwangburchten.nl/medembl/watersnoo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3164" y="3356992"/>
            <a:ext cx="5176337" cy="35010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196" t="19454"/>
          <a:stretch/>
        </p:blipFill>
        <p:spPr bwMode="auto">
          <a:xfrm>
            <a:off x="966619" y="2132856"/>
            <a:ext cx="3010256" cy="284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Afbeeldingsresultaat voor climate cha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8072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1880" y="117393"/>
            <a:ext cx="3116882" cy="239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IJL-RECHTS 2"/>
          <p:cNvSpPr/>
          <p:nvPr/>
        </p:nvSpPr>
        <p:spPr bwMode="auto">
          <a:xfrm rot="20138428">
            <a:off x="2502514" y="1511822"/>
            <a:ext cx="1055235" cy="422154"/>
          </a:xfrm>
          <a:prstGeom prst="rightArrow">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smtClean="0">
              <a:ln>
                <a:noFill/>
              </a:ln>
              <a:solidFill>
                <a:srgbClr val="000066"/>
              </a:solidFill>
              <a:effectLst/>
              <a:latin typeface="Arial" pitchFamily="34" charset="0"/>
              <a:ea typeface="ＭＳ Ｐゴシック" pitchFamily="68" charset="-128"/>
            </a:endParaRPr>
          </a:p>
        </p:txBody>
      </p:sp>
      <p:sp>
        <p:nvSpPr>
          <p:cNvPr id="7" name="PIJL-OMLAAG 6"/>
          <p:cNvSpPr/>
          <p:nvPr/>
        </p:nvSpPr>
        <p:spPr bwMode="auto">
          <a:xfrm rot="19280989">
            <a:off x="6640925" y="2144894"/>
            <a:ext cx="480246" cy="1259521"/>
          </a:xfrm>
          <a:prstGeom prst="downArrow">
            <a:avLst>
              <a:gd name="adj1" fmla="val 50000"/>
              <a:gd name="adj2" fmla="val 44526"/>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smtClean="0">
              <a:ln>
                <a:noFill/>
              </a:ln>
              <a:solidFill>
                <a:srgbClr val="000066"/>
              </a:solidFill>
              <a:effectLst/>
              <a:latin typeface="Arial" pitchFamily="34" charset="0"/>
              <a:ea typeface="ＭＳ Ｐゴシック" pitchFamily="68" charset="-128"/>
            </a:endParaRPr>
          </a:p>
        </p:txBody>
      </p:sp>
      <p:sp>
        <p:nvSpPr>
          <p:cNvPr id="8" name="Tekstvak 7"/>
          <p:cNvSpPr txBox="1"/>
          <p:nvPr/>
        </p:nvSpPr>
        <p:spPr>
          <a:xfrm>
            <a:off x="2933081" y="957156"/>
            <a:ext cx="461749" cy="553998"/>
          </a:xfrm>
          <a:prstGeom prst="rect">
            <a:avLst/>
          </a:prstGeom>
          <a:noFill/>
        </p:spPr>
        <p:txBody>
          <a:bodyPr wrap="square" rtlCol="0">
            <a:spAutoFit/>
          </a:bodyPr>
          <a:lstStyle/>
          <a:p>
            <a:r>
              <a:rPr lang="en-US" sz="3000" b="1" dirty="0" smtClean="0"/>
              <a:t>+</a:t>
            </a:r>
            <a:endParaRPr lang="nl-NL" sz="3000" b="1" dirty="0"/>
          </a:p>
        </p:txBody>
      </p:sp>
      <p:sp>
        <p:nvSpPr>
          <p:cNvPr id="12" name="Tekstvak 11"/>
          <p:cNvSpPr txBox="1"/>
          <p:nvPr/>
        </p:nvSpPr>
        <p:spPr>
          <a:xfrm>
            <a:off x="6963710" y="2109451"/>
            <a:ext cx="461749" cy="553998"/>
          </a:xfrm>
          <a:prstGeom prst="rect">
            <a:avLst/>
          </a:prstGeom>
          <a:noFill/>
        </p:spPr>
        <p:txBody>
          <a:bodyPr wrap="square" rtlCol="0">
            <a:spAutoFit/>
          </a:bodyPr>
          <a:lstStyle/>
          <a:p>
            <a:r>
              <a:rPr lang="en-US" sz="3000" b="1" dirty="0" smtClean="0"/>
              <a:t>+</a:t>
            </a:r>
            <a:endParaRPr lang="nl-NL" sz="3000" b="1" dirty="0"/>
          </a:p>
        </p:txBody>
      </p:sp>
      <p:sp>
        <p:nvSpPr>
          <p:cNvPr id="13" name="PIJL-OMLAAG 12"/>
          <p:cNvSpPr/>
          <p:nvPr/>
        </p:nvSpPr>
        <p:spPr bwMode="auto">
          <a:xfrm rot="7003655">
            <a:off x="3171611" y="5313247"/>
            <a:ext cx="480246" cy="1259521"/>
          </a:xfrm>
          <a:prstGeom prst="downArrow">
            <a:avLst>
              <a:gd name="adj1" fmla="val 50000"/>
              <a:gd name="adj2" fmla="val 44526"/>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smtClean="0">
              <a:ln>
                <a:noFill/>
              </a:ln>
              <a:solidFill>
                <a:srgbClr val="000066"/>
              </a:solidFill>
              <a:effectLst/>
              <a:latin typeface="Arial" pitchFamily="34" charset="0"/>
              <a:ea typeface="ＭＳ Ｐゴシック" pitchFamily="68" charset="-128"/>
            </a:endParaRPr>
          </a:p>
        </p:txBody>
      </p:sp>
      <p:sp>
        <p:nvSpPr>
          <p:cNvPr id="9" name="Tekstvak 8"/>
          <p:cNvSpPr txBox="1"/>
          <p:nvPr/>
        </p:nvSpPr>
        <p:spPr>
          <a:xfrm>
            <a:off x="739029" y="5254915"/>
            <a:ext cx="2389956" cy="1323439"/>
          </a:xfrm>
          <a:prstGeom prst="rect">
            <a:avLst/>
          </a:prstGeom>
          <a:noFill/>
        </p:spPr>
        <p:txBody>
          <a:bodyPr wrap="square" rtlCol="0">
            <a:spAutoFit/>
          </a:bodyPr>
          <a:lstStyle/>
          <a:p>
            <a:r>
              <a:rPr lang="en-US" b="1" dirty="0" smtClean="0">
                <a:solidFill>
                  <a:schemeClr val="tx1"/>
                </a:solidFill>
              </a:rPr>
              <a:t>Need for improved flood management strategies</a:t>
            </a:r>
            <a:endParaRPr lang="nl-NL" b="1" dirty="0">
              <a:solidFill>
                <a:schemeClr val="tx1"/>
              </a:solidFill>
            </a:endParaRPr>
          </a:p>
        </p:txBody>
      </p:sp>
    </p:spTree>
    <p:extLst>
      <p:ext uri="{BB962C8B-B14F-4D97-AF65-F5344CB8AC3E}">
        <p14:creationId xmlns:p14="http://schemas.microsoft.com/office/powerpoint/2010/main" val="2810989730"/>
      </p:ext>
    </p:extLst>
  </p:cSld>
  <p:clrMapOvr>
    <a:masterClrMapping/>
  </p:clrMapOvr>
  <p:transition spd="med">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02189" y="1939499"/>
            <a:ext cx="7344816" cy="2862322"/>
          </a:xfrm>
          <a:prstGeom prst="rect">
            <a:avLst/>
          </a:prstGeom>
        </p:spPr>
        <p:txBody>
          <a:bodyPr wrap="square">
            <a:spAutoFit/>
          </a:bodyPr>
          <a:lstStyle/>
          <a:p>
            <a:r>
              <a:rPr lang="en-US" dirty="0" smtClean="0">
                <a:solidFill>
                  <a:schemeClr val="tx1"/>
                </a:solidFill>
                <a:latin typeface="Arial" pitchFamily="34" charset="0"/>
                <a:ea typeface="ＭＳ Ｐゴシック" pitchFamily="68" charset="-128"/>
                <a:cs typeface="ＭＳ Ｐゴシック" charset="0"/>
              </a:rPr>
              <a:t>Differences in</a:t>
            </a:r>
          </a:p>
          <a:p>
            <a:pPr marL="342900" indent="-342900">
              <a:buFontTx/>
              <a:buChar char="-"/>
            </a:pPr>
            <a:r>
              <a:rPr lang="en-US" dirty="0" smtClean="0">
                <a:solidFill>
                  <a:schemeClr val="tx1"/>
                </a:solidFill>
                <a:latin typeface="Arial" pitchFamily="34" charset="0"/>
                <a:ea typeface="ＭＳ Ｐゴシック" pitchFamily="68" charset="-128"/>
                <a:cs typeface="ＭＳ Ｐゴシック" charset="0"/>
              </a:rPr>
              <a:t>types </a:t>
            </a:r>
            <a:r>
              <a:rPr lang="en-US" dirty="0">
                <a:solidFill>
                  <a:schemeClr val="tx1"/>
                </a:solidFill>
                <a:latin typeface="Arial" pitchFamily="34" charset="0"/>
                <a:ea typeface="ＭＳ Ｐゴシック" pitchFamily="68" charset="-128"/>
                <a:cs typeface="ＭＳ Ｐゴシック" charset="0"/>
              </a:rPr>
              <a:t>of flooding </a:t>
            </a:r>
            <a:endParaRPr lang="en-US" dirty="0" smtClean="0">
              <a:solidFill>
                <a:schemeClr val="tx1"/>
              </a:solidFill>
              <a:latin typeface="Arial" pitchFamily="34" charset="0"/>
              <a:ea typeface="ＭＳ Ｐゴシック" pitchFamily="68" charset="-128"/>
              <a:cs typeface="ＭＳ Ｐゴシック" charset="0"/>
            </a:endParaRPr>
          </a:p>
          <a:p>
            <a:pPr marL="342900" indent="-342900">
              <a:buFontTx/>
              <a:buChar char="-"/>
            </a:pPr>
            <a:r>
              <a:rPr lang="en-US" dirty="0">
                <a:solidFill>
                  <a:schemeClr val="tx1"/>
                </a:solidFill>
                <a:latin typeface="Arial" pitchFamily="34" charset="0"/>
                <a:ea typeface="ＭＳ Ｐゴシック" pitchFamily="68" charset="-128"/>
                <a:cs typeface="ＭＳ Ｐゴシック" charset="0"/>
              </a:rPr>
              <a:t>s</a:t>
            </a:r>
            <a:r>
              <a:rPr lang="en-US" dirty="0" smtClean="0">
                <a:solidFill>
                  <a:schemeClr val="tx1"/>
                </a:solidFill>
                <a:latin typeface="Arial" pitchFamily="34" charset="0"/>
                <a:ea typeface="ＭＳ Ｐゴシック" pitchFamily="68" charset="-128"/>
                <a:cs typeface="ＭＳ Ｐゴシック" charset="0"/>
              </a:rPr>
              <a:t>ignificance </a:t>
            </a:r>
            <a:r>
              <a:rPr lang="en-US" dirty="0">
                <a:solidFill>
                  <a:schemeClr val="tx1"/>
                </a:solidFill>
                <a:latin typeface="Arial" pitchFamily="34" charset="0"/>
                <a:ea typeface="ＭＳ Ｐゴシック" pitchFamily="68" charset="-128"/>
                <a:cs typeface="ＭＳ Ｐゴシック" charset="0"/>
              </a:rPr>
              <a:t>of </a:t>
            </a:r>
            <a:r>
              <a:rPr lang="en-US" dirty="0" smtClean="0">
                <a:solidFill>
                  <a:schemeClr val="tx1"/>
                </a:solidFill>
                <a:latin typeface="Arial" pitchFamily="34" charset="0"/>
                <a:ea typeface="ＭＳ Ｐゴシック" pitchFamily="68" charset="-128"/>
                <a:cs typeface="ＭＳ Ｐゴシック" charset="0"/>
              </a:rPr>
              <a:t>flooding</a:t>
            </a:r>
          </a:p>
          <a:p>
            <a:pPr marL="342900" indent="-342900">
              <a:buFontTx/>
              <a:buChar char="-"/>
            </a:pPr>
            <a:r>
              <a:rPr lang="en-US" dirty="0" smtClean="0">
                <a:solidFill>
                  <a:schemeClr val="tx1"/>
                </a:solidFill>
                <a:latin typeface="Arial" pitchFamily="34" charset="0"/>
                <a:ea typeface="ＭＳ Ｐゴシック" pitchFamily="68" charset="-128"/>
                <a:cs typeface="ＭＳ Ｐゴシック" charset="0"/>
              </a:rPr>
              <a:t>presence </a:t>
            </a:r>
            <a:r>
              <a:rPr lang="en-US" dirty="0">
                <a:solidFill>
                  <a:schemeClr val="tx1"/>
                </a:solidFill>
                <a:latin typeface="Arial" pitchFamily="34" charset="0"/>
                <a:ea typeface="ＭＳ Ｐゴシック" pitchFamily="68" charset="-128"/>
                <a:cs typeface="ＭＳ Ｐゴシック" charset="0"/>
              </a:rPr>
              <a:t>of recent experience with flood </a:t>
            </a:r>
            <a:r>
              <a:rPr lang="en-US" dirty="0" smtClean="0">
                <a:solidFill>
                  <a:schemeClr val="tx1"/>
                </a:solidFill>
                <a:latin typeface="Arial" pitchFamily="34" charset="0"/>
                <a:ea typeface="ＭＳ Ｐゴシック" pitchFamily="68" charset="-128"/>
                <a:cs typeface="ＭＳ Ｐゴシック" charset="0"/>
              </a:rPr>
              <a:t>events</a:t>
            </a:r>
          </a:p>
          <a:p>
            <a:r>
              <a:rPr lang="en-US" dirty="0" smtClean="0">
                <a:solidFill>
                  <a:schemeClr val="tx1"/>
                </a:solidFill>
                <a:latin typeface="Arial" pitchFamily="34" charset="0"/>
                <a:ea typeface="ＭＳ Ｐゴシック" pitchFamily="68" charset="-128"/>
                <a:cs typeface="ＭＳ Ｐゴシック" charset="0"/>
              </a:rPr>
              <a:t> </a:t>
            </a:r>
          </a:p>
          <a:p>
            <a:pPr marL="342900" indent="-342900">
              <a:buFont typeface="Arial" pitchFamily="34" charset="0"/>
              <a:buChar char="•"/>
            </a:pPr>
            <a:endParaRPr lang="en-US" dirty="0">
              <a:solidFill>
                <a:schemeClr val="tx1"/>
              </a:solidFill>
              <a:latin typeface="Arial" pitchFamily="34" charset="0"/>
              <a:ea typeface="ＭＳ Ｐゴシック" pitchFamily="68" charset="-128"/>
              <a:cs typeface="ＭＳ Ｐゴシック" charset="0"/>
            </a:endParaRPr>
          </a:p>
          <a:p>
            <a:pPr algn="ctr"/>
            <a:r>
              <a:rPr lang="en-US" dirty="0" smtClean="0">
                <a:solidFill>
                  <a:schemeClr val="tx1"/>
                </a:solidFill>
                <a:latin typeface="Arial" pitchFamily="34" charset="0"/>
                <a:ea typeface="ＭＳ Ｐゴシック" pitchFamily="68" charset="-128"/>
                <a:cs typeface="ＭＳ Ｐゴシック" charset="0"/>
              </a:rPr>
              <a:t>different ways of flood defense, different operational knowledge </a:t>
            </a:r>
          </a:p>
          <a:p>
            <a:pPr algn="ctr"/>
            <a:r>
              <a:rPr lang="en-US" dirty="0" smtClean="0">
                <a:solidFill>
                  <a:schemeClr val="tx1"/>
                </a:solidFill>
                <a:latin typeface="Arial" pitchFamily="34" charset="0"/>
                <a:ea typeface="ＭＳ Ｐゴシック" pitchFamily="68" charset="-128"/>
                <a:cs typeface="ＭＳ Ｐゴシック" charset="0"/>
              </a:rPr>
              <a:t>e.g. </a:t>
            </a:r>
            <a:endParaRPr lang="en-US" dirty="0">
              <a:solidFill>
                <a:schemeClr val="tx1"/>
              </a:solidFill>
              <a:latin typeface="Arial" pitchFamily="34" charset="0"/>
              <a:ea typeface="ＭＳ Ｐゴシック" pitchFamily="68" charset="-128"/>
              <a:cs typeface="ＭＳ Ｐゴシック" charset="0"/>
            </a:endParaRPr>
          </a:p>
          <a:p>
            <a:r>
              <a:rPr lang="en-US" dirty="0" smtClean="0">
                <a:solidFill>
                  <a:schemeClr val="tx1"/>
                </a:solidFill>
                <a:latin typeface="Arial" pitchFamily="34" charset="0"/>
                <a:ea typeface="ＭＳ Ｐゴシック" pitchFamily="68" charset="-128"/>
                <a:cs typeface="ＭＳ Ｐゴシック" charset="0"/>
              </a:rPr>
              <a:t> </a:t>
            </a:r>
          </a:p>
        </p:txBody>
      </p:sp>
      <p:sp>
        <p:nvSpPr>
          <p:cNvPr id="3" name="Titel 1"/>
          <p:cNvSpPr txBox="1">
            <a:spLocks/>
          </p:cNvSpPr>
          <p:nvPr/>
        </p:nvSpPr>
        <p:spPr>
          <a:xfrm>
            <a:off x="573286" y="1268760"/>
            <a:ext cx="7772400" cy="993775"/>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ＭＳ Ｐゴシック" charset="0"/>
              </a:defRPr>
            </a:lvl1pPr>
            <a:lvl2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2pPr>
            <a:lvl3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3pPr>
            <a:lvl4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4pPr>
            <a:lvl5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5pPr>
            <a:lvl6pPr marL="457200" algn="l" rtl="0" fontAlgn="base">
              <a:spcBef>
                <a:spcPct val="0"/>
              </a:spcBef>
              <a:spcAft>
                <a:spcPct val="0"/>
              </a:spcAft>
              <a:defRPr sz="2400" b="1">
                <a:solidFill>
                  <a:schemeClr val="tx2"/>
                </a:solidFill>
                <a:latin typeface="Arial" pitchFamily="34" charset="0"/>
                <a:ea typeface="ＭＳ Ｐゴシック" pitchFamily="68" charset="-128"/>
              </a:defRPr>
            </a:lvl6pPr>
            <a:lvl7pPr marL="914400" algn="l" rtl="0" fontAlgn="base">
              <a:spcBef>
                <a:spcPct val="0"/>
              </a:spcBef>
              <a:spcAft>
                <a:spcPct val="0"/>
              </a:spcAft>
              <a:defRPr sz="2400" b="1">
                <a:solidFill>
                  <a:schemeClr val="tx2"/>
                </a:solidFill>
                <a:latin typeface="Arial" pitchFamily="34" charset="0"/>
                <a:ea typeface="ＭＳ Ｐゴシック" pitchFamily="68" charset="-128"/>
              </a:defRPr>
            </a:lvl7pPr>
            <a:lvl8pPr marL="1371600" algn="l" rtl="0" fontAlgn="base">
              <a:spcBef>
                <a:spcPct val="0"/>
              </a:spcBef>
              <a:spcAft>
                <a:spcPct val="0"/>
              </a:spcAft>
              <a:defRPr sz="2400" b="1">
                <a:solidFill>
                  <a:schemeClr val="tx2"/>
                </a:solidFill>
                <a:latin typeface="Arial" pitchFamily="34" charset="0"/>
                <a:ea typeface="ＭＳ Ｐゴシック" pitchFamily="68" charset="-128"/>
              </a:defRPr>
            </a:lvl8pPr>
            <a:lvl9pPr marL="1828800" algn="l" rtl="0" fontAlgn="base">
              <a:spcBef>
                <a:spcPct val="0"/>
              </a:spcBef>
              <a:spcAft>
                <a:spcPct val="0"/>
              </a:spcAft>
              <a:defRPr sz="2400" b="1">
                <a:solidFill>
                  <a:schemeClr val="tx2"/>
                </a:solidFill>
                <a:latin typeface="Arial" pitchFamily="34" charset="0"/>
                <a:ea typeface="ＭＳ Ｐゴシック" pitchFamily="68" charset="-128"/>
              </a:defRPr>
            </a:lvl9pPr>
          </a:lstStyle>
          <a:p>
            <a:r>
              <a:rPr lang="nl-NL" dirty="0" smtClean="0"/>
              <a:t>The </a:t>
            </a:r>
            <a:r>
              <a:rPr lang="nl-NL" dirty="0" err="1" smtClean="0"/>
              <a:t>same</a:t>
            </a:r>
            <a:r>
              <a:rPr lang="nl-NL" dirty="0" smtClean="0"/>
              <a:t> or different?</a:t>
            </a:r>
            <a:endParaRPr lang="nl-NL" dirty="0"/>
          </a:p>
        </p:txBody>
      </p:sp>
      <p:sp>
        <p:nvSpPr>
          <p:cNvPr id="4" name="PIJL-OMLAAG 3"/>
          <p:cNvSpPr/>
          <p:nvPr/>
        </p:nvSpPr>
        <p:spPr bwMode="auto">
          <a:xfrm flipH="1">
            <a:off x="3347864" y="3197717"/>
            <a:ext cx="796642" cy="735339"/>
          </a:xfrm>
          <a:prstGeom prst="downArrow">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smtClean="0">
              <a:ln>
                <a:noFill/>
              </a:ln>
              <a:solidFill>
                <a:srgbClr val="000066"/>
              </a:solidFill>
              <a:effectLst/>
              <a:latin typeface="Arial" pitchFamily="34" charset="0"/>
              <a:ea typeface="ＭＳ Ｐゴシック" pitchFamily="68" charset="-12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046" y="4544177"/>
            <a:ext cx="1247103" cy="82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4" descr="Afbeeldingsresultaat voor uk flag"/>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581" y="4515601"/>
            <a:ext cx="1715232" cy="85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8547" y="1108656"/>
            <a:ext cx="833534" cy="6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5652120" y="5809707"/>
            <a:ext cx="2294885" cy="400110"/>
          </a:xfrm>
          <a:prstGeom prst="rect">
            <a:avLst/>
          </a:prstGeom>
          <a:noFill/>
        </p:spPr>
        <p:txBody>
          <a:bodyPr wrap="square" rtlCol="0">
            <a:spAutoFit/>
          </a:bodyPr>
          <a:lstStyle/>
          <a:p>
            <a:r>
              <a:rPr lang="en-US" dirty="0" smtClean="0">
                <a:solidFill>
                  <a:schemeClr val="tx1"/>
                </a:solidFill>
              </a:rPr>
              <a:t>Flood fighting</a:t>
            </a:r>
            <a:endParaRPr lang="nl-NL" dirty="0">
              <a:solidFill>
                <a:schemeClr val="tx1"/>
              </a:solidFill>
            </a:endParaRPr>
          </a:p>
        </p:txBody>
      </p:sp>
      <p:sp>
        <p:nvSpPr>
          <p:cNvPr id="10" name="Tekstvak 9"/>
          <p:cNvSpPr txBox="1"/>
          <p:nvPr/>
        </p:nvSpPr>
        <p:spPr>
          <a:xfrm>
            <a:off x="1043608" y="5655819"/>
            <a:ext cx="2520279" cy="707886"/>
          </a:xfrm>
          <a:prstGeom prst="rect">
            <a:avLst/>
          </a:prstGeom>
          <a:noFill/>
        </p:spPr>
        <p:txBody>
          <a:bodyPr wrap="square" rtlCol="0">
            <a:spAutoFit/>
          </a:bodyPr>
          <a:lstStyle/>
          <a:p>
            <a:r>
              <a:rPr lang="en-US" dirty="0" smtClean="0">
                <a:solidFill>
                  <a:schemeClr val="tx1"/>
                </a:solidFill>
              </a:rPr>
              <a:t>Flood prevention, protective measures</a:t>
            </a:r>
            <a:endParaRPr lang="nl-NL" dirty="0">
              <a:solidFill>
                <a:schemeClr val="tx1"/>
              </a:solidFill>
            </a:endParaRPr>
          </a:p>
        </p:txBody>
      </p:sp>
      <p:sp>
        <p:nvSpPr>
          <p:cNvPr id="8" name="Tekstvak 7"/>
          <p:cNvSpPr txBox="1"/>
          <p:nvPr/>
        </p:nvSpPr>
        <p:spPr>
          <a:xfrm>
            <a:off x="5408017" y="1268760"/>
            <a:ext cx="4132535" cy="369332"/>
          </a:xfrm>
          <a:prstGeom prst="rect">
            <a:avLst/>
          </a:prstGeom>
          <a:noFill/>
        </p:spPr>
        <p:txBody>
          <a:bodyPr wrap="square" rtlCol="0">
            <a:spAutoFit/>
          </a:bodyPr>
          <a:lstStyle/>
          <a:p>
            <a:r>
              <a:rPr lang="en-US" sz="1800" i="1" dirty="0" err="1" smtClean="0"/>
              <a:t>Tafjord</a:t>
            </a:r>
            <a:r>
              <a:rPr lang="en-US" sz="1800" i="1" dirty="0"/>
              <a:t> </a:t>
            </a:r>
            <a:r>
              <a:rPr lang="en-US" sz="1800" i="1" dirty="0" smtClean="0"/>
              <a:t>1934, “</a:t>
            </a:r>
            <a:r>
              <a:rPr lang="en-US" sz="1800" i="1" dirty="0" err="1" smtClean="0"/>
              <a:t>Bølgen</a:t>
            </a:r>
            <a:r>
              <a:rPr lang="en-US" sz="1800" i="1" dirty="0" smtClean="0"/>
              <a:t>” near future?</a:t>
            </a:r>
            <a:endParaRPr lang="nl-NL" sz="1800" i="1"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361" y="1773712"/>
            <a:ext cx="838201"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vak 13"/>
          <p:cNvSpPr txBox="1"/>
          <p:nvPr/>
        </p:nvSpPr>
        <p:spPr>
          <a:xfrm>
            <a:off x="5580807" y="1916957"/>
            <a:ext cx="2211774" cy="369332"/>
          </a:xfrm>
          <a:prstGeom prst="rect">
            <a:avLst/>
          </a:prstGeom>
          <a:noFill/>
        </p:spPr>
        <p:txBody>
          <a:bodyPr wrap="square" rtlCol="0">
            <a:spAutoFit/>
          </a:bodyPr>
          <a:lstStyle/>
          <a:p>
            <a:r>
              <a:rPr lang="en-US" sz="1800" i="1" dirty="0" smtClean="0"/>
              <a:t>1953, 1993/1995 </a:t>
            </a:r>
            <a:endParaRPr lang="nl-NL" sz="1800" i="1" dirty="0"/>
          </a:p>
        </p:txBody>
      </p:sp>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562" y="2375397"/>
            <a:ext cx="1133840" cy="56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kstvak 15"/>
          <p:cNvSpPr txBox="1"/>
          <p:nvPr/>
        </p:nvSpPr>
        <p:spPr>
          <a:xfrm>
            <a:off x="7947005" y="2474191"/>
            <a:ext cx="2211774" cy="369332"/>
          </a:xfrm>
          <a:prstGeom prst="rect">
            <a:avLst/>
          </a:prstGeom>
          <a:noFill/>
        </p:spPr>
        <p:txBody>
          <a:bodyPr wrap="square" rtlCol="0">
            <a:spAutoFit/>
          </a:bodyPr>
          <a:lstStyle/>
          <a:p>
            <a:r>
              <a:rPr lang="en-US" sz="1800" i="1" dirty="0" smtClean="0"/>
              <a:t>2014</a:t>
            </a:r>
            <a:endParaRPr lang="nl-NL" sz="1800" i="1" dirty="0"/>
          </a:p>
        </p:txBody>
      </p:sp>
    </p:spTree>
    <p:extLst>
      <p:ext uri="{BB962C8B-B14F-4D97-AF65-F5344CB8AC3E}">
        <p14:creationId xmlns:p14="http://schemas.microsoft.com/office/powerpoint/2010/main" val="324191288"/>
      </p:ext>
    </p:extLst>
  </p:cSld>
  <p:clrMapOvr>
    <a:masterClrMapping/>
  </p:clrMapOvr>
  <p:transition spd="med">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40084" y="2132856"/>
            <a:ext cx="7344816" cy="1015663"/>
          </a:xfrm>
          <a:prstGeom prst="rect">
            <a:avLst/>
          </a:prstGeom>
        </p:spPr>
        <p:txBody>
          <a:bodyPr wrap="square">
            <a:spAutoFit/>
          </a:bodyPr>
          <a:lstStyle/>
          <a:p>
            <a:pPr marL="342900" indent="-342900">
              <a:buFont typeface="Arial" pitchFamily="34" charset="0"/>
              <a:buChar char="•"/>
            </a:pPr>
            <a:endParaRPr lang="en-US" dirty="0">
              <a:solidFill>
                <a:schemeClr val="tx1"/>
              </a:solidFill>
              <a:latin typeface="Arial" pitchFamily="34" charset="0"/>
              <a:ea typeface="ＭＳ Ｐゴシック" pitchFamily="68" charset="-128"/>
              <a:cs typeface="ＭＳ Ｐゴシック" charset="0"/>
            </a:endParaRPr>
          </a:p>
          <a:p>
            <a:pPr marL="342900" indent="-342900">
              <a:buFont typeface="Arial" pitchFamily="34" charset="0"/>
              <a:buChar char="•"/>
            </a:pPr>
            <a:endParaRPr lang="en-US" dirty="0" smtClean="0">
              <a:solidFill>
                <a:schemeClr val="tx1"/>
              </a:solidFill>
              <a:latin typeface="Arial" pitchFamily="34" charset="0"/>
              <a:ea typeface="ＭＳ Ｐゴシック" pitchFamily="68" charset="-128"/>
              <a:cs typeface="ＭＳ Ｐゴシック" charset="0"/>
            </a:endParaRPr>
          </a:p>
          <a:p>
            <a:endParaRPr lang="nl-NL" dirty="0"/>
          </a:p>
        </p:txBody>
      </p:sp>
      <p:sp>
        <p:nvSpPr>
          <p:cNvPr id="3" name="Titel 1"/>
          <p:cNvSpPr txBox="1">
            <a:spLocks/>
          </p:cNvSpPr>
          <p:nvPr/>
        </p:nvSpPr>
        <p:spPr>
          <a:xfrm>
            <a:off x="573286" y="1268760"/>
            <a:ext cx="7772400" cy="993775"/>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ＭＳ Ｐゴシック" charset="0"/>
              </a:defRPr>
            </a:lvl1pPr>
            <a:lvl2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2pPr>
            <a:lvl3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3pPr>
            <a:lvl4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4pPr>
            <a:lvl5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5pPr>
            <a:lvl6pPr marL="457200" algn="l" rtl="0" fontAlgn="base">
              <a:spcBef>
                <a:spcPct val="0"/>
              </a:spcBef>
              <a:spcAft>
                <a:spcPct val="0"/>
              </a:spcAft>
              <a:defRPr sz="2400" b="1">
                <a:solidFill>
                  <a:schemeClr val="tx2"/>
                </a:solidFill>
                <a:latin typeface="Arial" pitchFamily="34" charset="0"/>
                <a:ea typeface="ＭＳ Ｐゴシック" pitchFamily="68" charset="-128"/>
              </a:defRPr>
            </a:lvl6pPr>
            <a:lvl7pPr marL="914400" algn="l" rtl="0" fontAlgn="base">
              <a:spcBef>
                <a:spcPct val="0"/>
              </a:spcBef>
              <a:spcAft>
                <a:spcPct val="0"/>
              </a:spcAft>
              <a:defRPr sz="2400" b="1">
                <a:solidFill>
                  <a:schemeClr val="tx2"/>
                </a:solidFill>
                <a:latin typeface="Arial" pitchFamily="34" charset="0"/>
                <a:ea typeface="ＭＳ Ｐゴシック" pitchFamily="68" charset="-128"/>
              </a:defRPr>
            </a:lvl7pPr>
            <a:lvl8pPr marL="1371600" algn="l" rtl="0" fontAlgn="base">
              <a:spcBef>
                <a:spcPct val="0"/>
              </a:spcBef>
              <a:spcAft>
                <a:spcPct val="0"/>
              </a:spcAft>
              <a:defRPr sz="2400" b="1">
                <a:solidFill>
                  <a:schemeClr val="tx2"/>
                </a:solidFill>
                <a:latin typeface="Arial" pitchFamily="34" charset="0"/>
                <a:ea typeface="ＭＳ Ｐゴシック" pitchFamily="68" charset="-128"/>
              </a:defRPr>
            </a:lvl8pPr>
            <a:lvl9pPr marL="1828800" algn="l" rtl="0" fontAlgn="base">
              <a:spcBef>
                <a:spcPct val="0"/>
              </a:spcBef>
              <a:spcAft>
                <a:spcPct val="0"/>
              </a:spcAft>
              <a:defRPr sz="2400" b="1">
                <a:solidFill>
                  <a:schemeClr val="tx2"/>
                </a:solidFill>
                <a:latin typeface="Arial" pitchFamily="34" charset="0"/>
                <a:ea typeface="ＭＳ Ｐゴシック" pitchFamily="68" charset="-128"/>
              </a:defRPr>
            </a:lvl9pPr>
          </a:lstStyle>
          <a:p>
            <a:r>
              <a:rPr lang="en-GB" dirty="0" smtClean="0"/>
              <a:t>2 Common challenges in Europe North Sea Region </a:t>
            </a:r>
            <a:endParaRPr lang="en-GB" dirty="0"/>
          </a:p>
        </p:txBody>
      </p:sp>
      <p:sp>
        <p:nvSpPr>
          <p:cNvPr id="4" name="Rechthoek 3"/>
          <p:cNvSpPr/>
          <p:nvPr/>
        </p:nvSpPr>
        <p:spPr>
          <a:xfrm>
            <a:off x="-82199" y="2252362"/>
            <a:ext cx="8100392" cy="2862322"/>
          </a:xfrm>
          <a:prstGeom prst="rect">
            <a:avLst/>
          </a:prstGeom>
        </p:spPr>
        <p:txBody>
          <a:bodyPr wrap="square">
            <a:spAutoFit/>
          </a:bodyPr>
          <a:lstStyle/>
          <a:p>
            <a:r>
              <a:rPr lang="en-US" b="1" dirty="0" smtClean="0">
                <a:solidFill>
                  <a:schemeClr val="tx1"/>
                </a:solidFill>
              </a:rPr>
              <a:t>  </a:t>
            </a:r>
          </a:p>
          <a:p>
            <a:endParaRPr lang="en-US" b="1" dirty="0">
              <a:solidFill>
                <a:schemeClr val="tx1"/>
              </a:solidFill>
            </a:endParaRPr>
          </a:p>
          <a:p>
            <a:r>
              <a:rPr lang="en-US" b="1" dirty="0" smtClean="0">
                <a:solidFill>
                  <a:schemeClr val="tx1"/>
                </a:solidFill>
              </a:rPr>
              <a:t>   1. Transition </a:t>
            </a:r>
            <a:r>
              <a:rPr lang="en-US" b="1" dirty="0">
                <a:solidFill>
                  <a:schemeClr val="tx1"/>
                </a:solidFill>
              </a:rPr>
              <a:t>to integrated risk management</a:t>
            </a:r>
            <a:endParaRPr lang="en-US" b="1" dirty="0" smtClean="0">
              <a:solidFill>
                <a:schemeClr val="tx1"/>
              </a:solidFill>
            </a:endParaRPr>
          </a:p>
          <a:p>
            <a:pPr marL="342900" indent="-342900">
              <a:buFont typeface="Arial" pitchFamily="34" charset="0"/>
              <a:buChar char="•"/>
            </a:pPr>
            <a:endParaRPr lang="en-US" dirty="0" smtClean="0">
              <a:solidFill>
                <a:schemeClr val="tx1"/>
              </a:solidFill>
            </a:endParaRPr>
          </a:p>
          <a:p>
            <a:pPr marL="342900" indent="-342900">
              <a:buFont typeface="Arial" pitchFamily="34" charset="0"/>
              <a:buChar char="•"/>
            </a:pPr>
            <a:endParaRPr lang="en-US" dirty="0">
              <a:solidFill>
                <a:schemeClr val="tx1"/>
              </a:solidFill>
            </a:endParaRPr>
          </a:p>
          <a:p>
            <a:pPr marL="342900" indent="-342900">
              <a:buFont typeface="Arial" pitchFamily="34" charset="0"/>
              <a:buChar char="•"/>
            </a:pPr>
            <a:endParaRPr lang="en-US" dirty="0" smtClean="0">
              <a:solidFill>
                <a:schemeClr val="tx1"/>
              </a:solidFill>
            </a:endParaRPr>
          </a:p>
          <a:p>
            <a:endParaRPr lang="en-US" b="1" dirty="0" smtClean="0">
              <a:solidFill>
                <a:schemeClr val="tx1"/>
              </a:solidFill>
            </a:endParaRPr>
          </a:p>
          <a:p>
            <a:r>
              <a:rPr lang="en-US" b="1" dirty="0" smtClean="0">
                <a:solidFill>
                  <a:schemeClr val="tx1"/>
                </a:solidFill>
              </a:rPr>
              <a:t>  2. Utilize &amp; embed technological innovations in practices</a:t>
            </a:r>
            <a:endParaRPr lang="en-US" b="1" dirty="0">
              <a:solidFill>
                <a:schemeClr val="tx1"/>
              </a:solidFill>
            </a:endParaRPr>
          </a:p>
          <a:p>
            <a:endParaRPr lang="en-US" dirty="0">
              <a:solidFill>
                <a:schemeClr val="tx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290537"/>
            <a:ext cx="2719044" cy="175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4" descr="Afbeeldingsresultaat voor drone"/>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6" descr="Afbeeldingsresultaat voor drone"/>
          <p:cNvSpPr>
            <a:spLocks noChangeAspect="1" noChangeArrowheads="1"/>
          </p:cNvSpPr>
          <p:nvPr/>
        </p:nvSpPr>
        <p:spPr bwMode="auto">
          <a:xfrm>
            <a:off x="2698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8" descr="Afbeeldingsresultaat voor drone"/>
          <p:cNvSpPr>
            <a:spLocks noChangeAspect="1" noChangeArrowheads="1"/>
          </p:cNvSpPr>
          <p:nvPr/>
        </p:nvSpPr>
        <p:spPr bwMode="auto">
          <a:xfrm>
            <a:off x="4222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1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66" y="4796312"/>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442" y="4796312"/>
            <a:ext cx="2224313" cy="160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13" descr="Afbeeldingsresultaat voor social media"/>
          <p:cNvSpPr>
            <a:spLocks noChangeAspect="1" noChangeArrowheads="1"/>
          </p:cNvSpPr>
          <p:nvPr/>
        </p:nvSpPr>
        <p:spPr bwMode="auto">
          <a:xfrm>
            <a:off x="155575" y="-411163"/>
            <a:ext cx="1285875"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15" descr="Afbeeldingsresultaat voor social media"/>
          <p:cNvSpPr>
            <a:spLocks noChangeAspect="1" noChangeArrowheads="1"/>
          </p:cNvSpPr>
          <p:nvPr/>
        </p:nvSpPr>
        <p:spPr bwMode="auto">
          <a:xfrm>
            <a:off x="307975" y="-258763"/>
            <a:ext cx="1285875"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16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5283" y="4796312"/>
            <a:ext cx="202882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055016"/>
      </p:ext>
    </p:extLst>
  </p:cSld>
  <p:clrMapOvr>
    <a:masterClrMapping/>
  </p:clrMapOvr>
  <p:transition spd="med">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590"/>
          <a:stretch/>
        </p:blipFill>
        <p:spPr bwMode="auto">
          <a:xfrm>
            <a:off x="5212325" y="1700807"/>
            <a:ext cx="3810796" cy="408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251520" y="260648"/>
            <a:ext cx="8784976" cy="553998"/>
          </a:xfrm>
          <a:prstGeom prst="rect">
            <a:avLst/>
          </a:prstGeom>
          <a:noFill/>
        </p:spPr>
        <p:txBody>
          <a:bodyPr wrap="square" rtlCol="0">
            <a:spAutoFit/>
          </a:bodyPr>
          <a:lstStyle/>
          <a:p>
            <a:r>
              <a:rPr lang="en-US" sz="3000" b="1" dirty="0" smtClean="0">
                <a:solidFill>
                  <a:schemeClr val="tx1"/>
                </a:solidFill>
              </a:rPr>
              <a:t>Integrated risk management: multi layer safety</a:t>
            </a:r>
            <a:endParaRPr lang="nl-NL" sz="3000" b="1" dirty="0">
              <a:solidFill>
                <a:schemeClr val="tx1"/>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93" y="2017214"/>
            <a:ext cx="5186732" cy="306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278243"/>
      </p:ext>
    </p:extLst>
  </p:cSld>
  <p:clrMapOvr>
    <a:masterClrMapping/>
  </p:clrMapOvr>
  <p:transition spd="med">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6" y="836712"/>
            <a:ext cx="9198728" cy="456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rot="20621975">
            <a:off x="7250476" y="3444969"/>
            <a:ext cx="2088232" cy="400110"/>
          </a:xfrm>
          <a:prstGeom prst="rect">
            <a:avLst/>
          </a:prstGeom>
          <a:noFill/>
        </p:spPr>
        <p:txBody>
          <a:bodyPr wrap="square" rtlCol="0">
            <a:spAutoFit/>
          </a:bodyPr>
          <a:lstStyle/>
          <a:p>
            <a:r>
              <a:rPr lang="nl-NL" b="1" dirty="0" smtClean="0">
                <a:solidFill>
                  <a:srgbClr val="FF0000"/>
                </a:solidFill>
              </a:rPr>
              <a:t>Awareness</a:t>
            </a:r>
            <a:r>
              <a:rPr lang="nl-NL" b="1" dirty="0" smtClean="0"/>
              <a:t>!</a:t>
            </a:r>
            <a:endParaRPr lang="nl-NL" b="1" dirty="0"/>
          </a:p>
        </p:txBody>
      </p:sp>
    </p:spTree>
    <p:extLst>
      <p:ext uri="{BB962C8B-B14F-4D97-AF65-F5344CB8AC3E}">
        <p14:creationId xmlns:p14="http://schemas.microsoft.com/office/powerpoint/2010/main" val="1352632366"/>
      </p:ext>
    </p:extLst>
  </p:cSld>
  <p:clrMapOvr>
    <a:masterClrMapping/>
  </p:clrMapOvr>
  <p:transition spd="med">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196752"/>
            <a:ext cx="8424348" cy="1665908"/>
          </a:xfrm>
          <a:prstGeom prst="rect">
            <a:avLst/>
          </a:prstGeom>
        </p:spPr>
      </p:pic>
      <p:sp>
        <p:nvSpPr>
          <p:cNvPr id="2" name="Tekstvak 1"/>
          <p:cNvSpPr txBox="1"/>
          <p:nvPr/>
        </p:nvSpPr>
        <p:spPr>
          <a:xfrm>
            <a:off x="179218" y="3068959"/>
            <a:ext cx="8712968" cy="3477875"/>
          </a:xfrm>
          <a:prstGeom prst="rect">
            <a:avLst/>
          </a:prstGeom>
          <a:noFill/>
        </p:spPr>
        <p:txBody>
          <a:bodyPr wrap="square" rtlCol="0">
            <a:spAutoFit/>
          </a:bodyPr>
          <a:lstStyle/>
          <a:p>
            <a:pPr algn="ctr"/>
            <a:endParaRPr lang="nl-NL" dirty="0">
              <a:solidFill>
                <a:schemeClr val="tx1"/>
              </a:solidFill>
            </a:endParaRPr>
          </a:p>
          <a:p>
            <a:pPr algn="ctr"/>
            <a:r>
              <a:rPr lang="en-GB" b="1" dirty="0" smtClean="0">
                <a:solidFill>
                  <a:schemeClr val="tx1"/>
                </a:solidFill>
              </a:rPr>
              <a:t>EU programme: </a:t>
            </a:r>
            <a:r>
              <a:rPr lang="en-GB" b="1" dirty="0" err="1" smtClean="0">
                <a:solidFill>
                  <a:schemeClr val="tx1"/>
                </a:solidFill>
              </a:rPr>
              <a:t>Interreg</a:t>
            </a:r>
            <a:r>
              <a:rPr lang="en-GB" b="1" dirty="0" smtClean="0">
                <a:solidFill>
                  <a:schemeClr val="tx1"/>
                </a:solidFill>
              </a:rPr>
              <a:t> North Sea Region </a:t>
            </a:r>
          </a:p>
          <a:p>
            <a:pPr algn="ctr"/>
            <a:endParaRPr lang="en-GB" b="1" dirty="0" smtClean="0">
              <a:solidFill>
                <a:schemeClr val="tx1"/>
              </a:solidFill>
            </a:endParaRPr>
          </a:p>
          <a:p>
            <a:pPr algn="ctr"/>
            <a:r>
              <a:rPr lang="en-GB" b="1" dirty="0" smtClean="0">
                <a:solidFill>
                  <a:schemeClr val="tx1"/>
                </a:solidFill>
              </a:rPr>
              <a:t>Project partners: 9</a:t>
            </a:r>
          </a:p>
          <a:p>
            <a:pPr marL="342900" indent="-342900" algn="ctr">
              <a:buFontTx/>
              <a:buChar char="-"/>
            </a:pPr>
            <a:endParaRPr lang="en-GB" b="1" dirty="0" smtClean="0">
              <a:solidFill>
                <a:schemeClr val="tx1"/>
              </a:solidFill>
            </a:endParaRPr>
          </a:p>
          <a:p>
            <a:pPr algn="ctr"/>
            <a:r>
              <a:rPr lang="en-GB" b="1" dirty="0" smtClean="0">
                <a:solidFill>
                  <a:schemeClr val="tx1"/>
                </a:solidFill>
              </a:rPr>
              <a:t>Application: First step June 2015 / step 2 Feb 2015) </a:t>
            </a:r>
          </a:p>
          <a:p>
            <a:pPr marL="342900" indent="-342900" algn="ctr">
              <a:buFontTx/>
              <a:buChar char="-"/>
            </a:pPr>
            <a:endParaRPr lang="en-GB" b="1" dirty="0" smtClean="0">
              <a:solidFill>
                <a:schemeClr val="tx1"/>
              </a:solidFill>
            </a:endParaRPr>
          </a:p>
          <a:p>
            <a:pPr algn="ctr"/>
            <a:r>
              <a:rPr lang="en-GB" b="1" dirty="0" smtClean="0">
                <a:solidFill>
                  <a:schemeClr val="tx1"/>
                </a:solidFill>
              </a:rPr>
              <a:t>Eligible budget (indicative): € 6.000.000 	</a:t>
            </a:r>
          </a:p>
          <a:p>
            <a:pPr marL="342900" indent="-342900">
              <a:buFontTx/>
              <a:buChar char="-"/>
            </a:pPr>
            <a:endParaRPr lang="en-GB" dirty="0" smtClean="0">
              <a:solidFill>
                <a:schemeClr val="tx1"/>
              </a:solidFill>
            </a:endParaRPr>
          </a:p>
          <a:p>
            <a:pPr algn="ctr"/>
            <a:r>
              <a:rPr lang="en-GB" b="1" i="1" dirty="0" smtClean="0">
                <a:solidFill>
                  <a:schemeClr val="accent1">
                    <a:lumMod val="50000"/>
                  </a:schemeClr>
                </a:solidFill>
              </a:rPr>
              <a:t>Opportunity to join the project or to express your interest and support</a:t>
            </a:r>
            <a:r>
              <a:rPr lang="en-GB" i="1" dirty="0" smtClean="0">
                <a:solidFill>
                  <a:schemeClr val="tx1"/>
                </a:solidFill>
              </a:rPr>
              <a:t> </a:t>
            </a:r>
          </a:p>
          <a:p>
            <a:pPr marL="342900" indent="-342900">
              <a:buFontTx/>
              <a:buChar char="-"/>
            </a:pPr>
            <a:endParaRPr lang="nl-NL" dirty="0" smtClean="0">
              <a:solidFill>
                <a:schemeClr val="tx1"/>
              </a:solidFill>
            </a:endParaRPr>
          </a:p>
        </p:txBody>
      </p:sp>
    </p:spTree>
    <p:extLst>
      <p:ext uri="{BB962C8B-B14F-4D97-AF65-F5344CB8AC3E}">
        <p14:creationId xmlns:p14="http://schemas.microsoft.com/office/powerpoint/2010/main" val="1039446505"/>
      </p:ext>
    </p:extLst>
  </p:cSld>
  <p:clrMapOvr>
    <a:masterClrMapping/>
  </p:clrMapOvr>
  <p:transition spd="med">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kstvak 2"/>
          <p:cNvSpPr txBox="1"/>
          <p:nvPr/>
        </p:nvSpPr>
        <p:spPr>
          <a:xfrm>
            <a:off x="6012160" y="681250"/>
            <a:ext cx="2208426" cy="1323439"/>
          </a:xfrm>
          <a:prstGeom prst="rect">
            <a:avLst/>
          </a:prstGeom>
          <a:solidFill>
            <a:schemeClr val="accent1">
              <a:lumMod val="75000"/>
            </a:schemeClr>
          </a:solidFill>
        </p:spPr>
        <p:txBody>
          <a:bodyPr wrap="square" rtlCol="0">
            <a:spAutoFit/>
          </a:bodyPr>
          <a:lstStyle/>
          <a:p>
            <a:pPr algn="ctr"/>
            <a:r>
              <a:rPr lang="en-GB" b="1" dirty="0" smtClean="0">
                <a:solidFill>
                  <a:schemeClr val="tx1"/>
                </a:solidFill>
              </a:rPr>
              <a:t>Proactively prepare for climate related disasters</a:t>
            </a:r>
            <a:endParaRPr lang="en-GB" b="1" dirty="0">
              <a:solidFill>
                <a:schemeClr val="tx1"/>
              </a:solidFill>
            </a:endParaRPr>
          </a:p>
        </p:txBody>
      </p:sp>
      <p:sp>
        <p:nvSpPr>
          <p:cNvPr id="4" name="Tekstvak 3"/>
          <p:cNvSpPr txBox="1"/>
          <p:nvPr/>
        </p:nvSpPr>
        <p:spPr>
          <a:xfrm>
            <a:off x="443011" y="1196752"/>
            <a:ext cx="3024336" cy="707886"/>
          </a:xfrm>
          <a:prstGeom prst="rect">
            <a:avLst/>
          </a:prstGeom>
          <a:solidFill>
            <a:schemeClr val="accent1">
              <a:lumMod val="50000"/>
            </a:schemeClr>
          </a:solidFill>
        </p:spPr>
        <p:txBody>
          <a:bodyPr wrap="square" rtlCol="0">
            <a:spAutoFit/>
          </a:bodyPr>
          <a:lstStyle/>
          <a:p>
            <a:pPr algn="ctr"/>
            <a:r>
              <a:rPr lang="en-GB" b="1" dirty="0" smtClean="0">
                <a:solidFill>
                  <a:schemeClr val="tx1"/>
                </a:solidFill>
              </a:rPr>
              <a:t>Needs of authorities &amp; society</a:t>
            </a:r>
            <a:endParaRPr lang="en-GB" b="1" dirty="0">
              <a:solidFill>
                <a:schemeClr val="tx1"/>
              </a:solidFill>
            </a:endParaRPr>
          </a:p>
        </p:txBody>
      </p:sp>
      <p:sp>
        <p:nvSpPr>
          <p:cNvPr id="14" name="Tekstvak 13"/>
          <p:cNvSpPr txBox="1"/>
          <p:nvPr/>
        </p:nvSpPr>
        <p:spPr>
          <a:xfrm>
            <a:off x="1115616" y="6106677"/>
            <a:ext cx="3024336" cy="707886"/>
          </a:xfrm>
          <a:prstGeom prst="rect">
            <a:avLst/>
          </a:prstGeom>
          <a:solidFill>
            <a:schemeClr val="accent2">
              <a:lumMod val="40000"/>
              <a:lumOff val="60000"/>
            </a:schemeClr>
          </a:solidFill>
        </p:spPr>
        <p:txBody>
          <a:bodyPr wrap="square" rtlCol="0">
            <a:spAutoFit/>
          </a:bodyPr>
          <a:lstStyle/>
          <a:p>
            <a:pPr algn="ctr"/>
            <a:r>
              <a:rPr lang="en-GB" b="1" dirty="0" smtClean="0">
                <a:solidFill>
                  <a:schemeClr val="tx1"/>
                </a:solidFill>
              </a:rPr>
              <a:t>Flood </a:t>
            </a:r>
            <a:r>
              <a:rPr lang="en-GB" b="1" dirty="0">
                <a:solidFill>
                  <a:schemeClr val="tx1"/>
                </a:solidFill>
              </a:rPr>
              <a:t>management strategies</a:t>
            </a:r>
          </a:p>
        </p:txBody>
      </p:sp>
      <p:sp>
        <p:nvSpPr>
          <p:cNvPr id="15" name="Tekstvak 14"/>
          <p:cNvSpPr txBox="1"/>
          <p:nvPr/>
        </p:nvSpPr>
        <p:spPr>
          <a:xfrm>
            <a:off x="4679280" y="6060510"/>
            <a:ext cx="3024336" cy="400110"/>
          </a:xfrm>
          <a:prstGeom prst="rect">
            <a:avLst/>
          </a:prstGeom>
          <a:solidFill>
            <a:schemeClr val="accent2">
              <a:lumMod val="40000"/>
              <a:lumOff val="60000"/>
            </a:schemeClr>
          </a:solidFill>
        </p:spPr>
        <p:txBody>
          <a:bodyPr wrap="square" rtlCol="0">
            <a:spAutoFit/>
          </a:bodyPr>
          <a:lstStyle/>
          <a:p>
            <a:pPr algn="ctr"/>
            <a:r>
              <a:rPr lang="en-GB" b="1" dirty="0" smtClean="0">
                <a:solidFill>
                  <a:schemeClr val="tx1"/>
                </a:solidFill>
              </a:rPr>
              <a:t>Climate resilience</a:t>
            </a:r>
            <a:endParaRPr lang="en-GB" b="1" dirty="0">
              <a:solidFill>
                <a:schemeClr val="tx1"/>
              </a:solidFill>
            </a:endParaRPr>
          </a:p>
        </p:txBody>
      </p:sp>
      <p:sp>
        <p:nvSpPr>
          <p:cNvPr id="17" name="Tekstvak 16"/>
          <p:cNvSpPr txBox="1"/>
          <p:nvPr/>
        </p:nvSpPr>
        <p:spPr>
          <a:xfrm>
            <a:off x="5818240" y="4248832"/>
            <a:ext cx="3024336" cy="1631216"/>
          </a:xfrm>
          <a:prstGeom prst="rect">
            <a:avLst/>
          </a:prstGeom>
          <a:solidFill>
            <a:schemeClr val="accent2">
              <a:lumMod val="40000"/>
              <a:lumOff val="60000"/>
            </a:schemeClr>
          </a:solidFill>
        </p:spPr>
        <p:txBody>
          <a:bodyPr wrap="square" rtlCol="0">
            <a:spAutoFit/>
          </a:bodyPr>
          <a:lstStyle/>
          <a:p>
            <a:pPr algn="ctr"/>
            <a:r>
              <a:rPr lang="en-GB" b="1" dirty="0" smtClean="0">
                <a:solidFill>
                  <a:schemeClr val="tx1"/>
                </a:solidFill>
              </a:rPr>
              <a:t>Interaction between public authorities &amp; society, jointly aiming at improved flood </a:t>
            </a:r>
            <a:r>
              <a:rPr lang="en-GB" b="1" dirty="0" err="1" smtClean="0">
                <a:solidFill>
                  <a:schemeClr val="tx1"/>
                </a:solidFill>
              </a:rPr>
              <a:t>resicilience</a:t>
            </a:r>
            <a:r>
              <a:rPr lang="en-GB" b="1" dirty="0" smtClean="0">
                <a:solidFill>
                  <a:schemeClr val="tx1"/>
                </a:solidFill>
              </a:rPr>
              <a:t>  </a:t>
            </a:r>
            <a:endParaRPr lang="en-GB" b="1" dirty="0">
              <a:solidFill>
                <a:schemeClr val="tx1"/>
              </a:solidFill>
            </a:endParaRPr>
          </a:p>
        </p:txBody>
      </p:sp>
      <p:sp>
        <p:nvSpPr>
          <p:cNvPr id="18" name="Tekstvak 17"/>
          <p:cNvSpPr txBox="1"/>
          <p:nvPr/>
        </p:nvSpPr>
        <p:spPr>
          <a:xfrm>
            <a:off x="143000" y="4413790"/>
            <a:ext cx="3024336" cy="1631216"/>
          </a:xfrm>
          <a:prstGeom prst="rect">
            <a:avLst/>
          </a:prstGeom>
          <a:solidFill>
            <a:schemeClr val="accent2">
              <a:lumMod val="40000"/>
              <a:lumOff val="60000"/>
            </a:schemeClr>
          </a:solidFill>
        </p:spPr>
        <p:txBody>
          <a:bodyPr wrap="square" rtlCol="0">
            <a:spAutoFit/>
          </a:bodyPr>
          <a:lstStyle/>
          <a:p>
            <a:pPr algn="ctr"/>
            <a:r>
              <a:rPr lang="en-GB" b="1" dirty="0" smtClean="0">
                <a:solidFill>
                  <a:schemeClr val="tx1"/>
                </a:solidFill>
              </a:rPr>
              <a:t>Partnerships public &amp; private sector on development </a:t>
            </a:r>
            <a:r>
              <a:rPr lang="en-GB" b="1" dirty="0" err="1" smtClean="0">
                <a:solidFill>
                  <a:schemeClr val="tx1"/>
                </a:solidFill>
              </a:rPr>
              <a:t>innvoation</a:t>
            </a:r>
            <a:r>
              <a:rPr lang="en-GB" b="1" dirty="0" smtClean="0">
                <a:solidFill>
                  <a:schemeClr val="tx1"/>
                </a:solidFill>
              </a:rPr>
              <a:t> products &amp; services</a:t>
            </a:r>
            <a:endParaRPr lang="en-GB" b="1" dirty="0">
              <a:solidFill>
                <a:schemeClr val="tx1"/>
              </a:solidFill>
            </a:endParaRPr>
          </a:p>
        </p:txBody>
      </p:sp>
      <p:sp>
        <p:nvSpPr>
          <p:cNvPr id="19" name="Tekstvak 18"/>
          <p:cNvSpPr txBox="1"/>
          <p:nvPr/>
        </p:nvSpPr>
        <p:spPr>
          <a:xfrm>
            <a:off x="1115616" y="3943827"/>
            <a:ext cx="3242086" cy="400110"/>
          </a:xfrm>
          <a:prstGeom prst="rect">
            <a:avLst/>
          </a:prstGeom>
          <a:solidFill>
            <a:schemeClr val="accent2">
              <a:lumMod val="40000"/>
              <a:lumOff val="60000"/>
            </a:schemeClr>
          </a:solidFill>
        </p:spPr>
        <p:txBody>
          <a:bodyPr wrap="square" rtlCol="0">
            <a:spAutoFit/>
          </a:bodyPr>
          <a:lstStyle/>
          <a:p>
            <a:pPr algn="ctr"/>
            <a:r>
              <a:rPr lang="en-GB" b="1" dirty="0" smtClean="0">
                <a:solidFill>
                  <a:schemeClr val="tx1"/>
                </a:solidFill>
              </a:rPr>
              <a:t>Data &amp; Information</a:t>
            </a:r>
            <a:endParaRPr lang="en-GB" b="1" dirty="0">
              <a:solidFill>
                <a:schemeClr val="tx1"/>
              </a:solidFill>
            </a:endParaRPr>
          </a:p>
        </p:txBody>
      </p:sp>
      <p:sp>
        <p:nvSpPr>
          <p:cNvPr id="20" name="PIJL-RECHTS 19"/>
          <p:cNvSpPr/>
          <p:nvPr/>
        </p:nvSpPr>
        <p:spPr bwMode="auto">
          <a:xfrm>
            <a:off x="3593369" y="1340768"/>
            <a:ext cx="2170350" cy="360040"/>
          </a:xfrm>
          <a:prstGeom prst="rightArrow">
            <a:avLst/>
          </a:prstGeom>
          <a:solidFill>
            <a:schemeClr val="accent1">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rgbClr val="000066"/>
              </a:solidFill>
              <a:effectLst/>
              <a:latin typeface="Arial" pitchFamily="34" charset="0"/>
              <a:ea typeface="ＭＳ Ｐゴシック" pitchFamily="68" charset="-128"/>
            </a:endParaRPr>
          </a:p>
        </p:txBody>
      </p:sp>
      <p:sp>
        <p:nvSpPr>
          <p:cNvPr id="21" name="PIJL-OMLAAG 20"/>
          <p:cNvSpPr/>
          <p:nvPr/>
        </p:nvSpPr>
        <p:spPr bwMode="auto">
          <a:xfrm rot="2406760">
            <a:off x="4178712" y="1806282"/>
            <a:ext cx="2490723" cy="2855178"/>
          </a:xfrm>
          <a:prstGeom prst="downArrow">
            <a:avLst/>
          </a:prstGeom>
          <a:solidFill>
            <a:schemeClr val="accent6">
              <a:lumMod val="40000"/>
              <a:lumOff val="6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itchFamily="34" charset="0"/>
              <a:ea typeface="ＭＳ Ｐゴシック" pitchFamily="68"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GB" dirty="0">
              <a:solidFill>
                <a:schemeClr val="tx1"/>
              </a:solidFill>
              <a:latin typeface="Arial" pitchFamily="34" charset="0"/>
              <a:ea typeface="ＭＳ Ｐゴシック" pitchFamily="68"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4" charset="0"/>
                <a:ea typeface="ＭＳ Ｐゴシック" pitchFamily="68" charset="-128"/>
              </a:rPr>
              <a:t>Development of Improved</a:t>
            </a:r>
            <a:endParaRPr kumimoji="0" lang="en-GB" sz="2000" b="0" i="0" u="none" strike="noStrike" cap="none" normalizeH="0" baseline="0" dirty="0" smtClean="0">
              <a:ln>
                <a:noFill/>
              </a:ln>
              <a:solidFill>
                <a:srgbClr val="000066"/>
              </a:solidFill>
              <a:effectLst/>
              <a:latin typeface="Arial" pitchFamily="34" charset="0"/>
              <a:ea typeface="ＭＳ Ｐゴシック" pitchFamily="68"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GB" dirty="0">
              <a:latin typeface="Arial" pitchFamily="34" charset="0"/>
              <a:ea typeface="ＭＳ Ｐゴシック" pitchFamily="68"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rgbClr val="000066"/>
              </a:solidFill>
              <a:effectLst/>
              <a:latin typeface="Arial" pitchFamily="34" charset="0"/>
              <a:ea typeface="ＭＳ Ｐゴシック" pitchFamily="68" charset="-128"/>
            </a:endParaRPr>
          </a:p>
        </p:txBody>
      </p:sp>
      <p:sp>
        <p:nvSpPr>
          <p:cNvPr id="24" name="Tekstvak 23"/>
          <p:cNvSpPr txBox="1"/>
          <p:nvPr/>
        </p:nvSpPr>
        <p:spPr>
          <a:xfrm>
            <a:off x="3317312" y="4567678"/>
            <a:ext cx="2106762" cy="1323439"/>
          </a:xfrm>
          <a:prstGeom prst="rect">
            <a:avLst/>
          </a:prstGeom>
          <a:solidFill>
            <a:schemeClr val="accent2">
              <a:lumMod val="40000"/>
              <a:lumOff val="60000"/>
            </a:schemeClr>
          </a:solidFill>
        </p:spPr>
        <p:txBody>
          <a:bodyPr wrap="square" rtlCol="0">
            <a:spAutoFit/>
          </a:bodyPr>
          <a:lstStyle/>
          <a:p>
            <a:pPr algn="ctr"/>
            <a:r>
              <a:rPr lang="en-GB" b="1" dirty="0" smtClean="0">
                <a:solidFill>
                  <a:schemeClr val="tx1"/>
                </a:solidFill>
              </a:rPr>
              <a:t>Risk awareness &amp; communication within society </a:t>
            </a:r>
            <a:endParaRPr lang="en-GB" b="1" dirty="0">
              <a:solidFill>
                <a:schemeClr val="tx1"/>
              </a:solidFill>
            </a:endParaRPr>
          </a:p>
        </p:txBody>
      </p:sp>
      <p:sp>
        <p:nvSpPr>
          <p:cNvPr id="25" name="Tekstvak 24"/>
          <p:cNvSpPr txBox="1"/>
          <p:nvPr/>
        </p:nvSpPr>
        <p:spPr>
          <a:xfrm>
            <a:off x="1331640" y="188640"/>
            <a:ext cx="3744416" cy="461665"/>
          </a:xfrm>
          <a:prstGeom prst="rect">
            <a:avLst/>
          </a:prstGeom>
          <a:noFill/>
        </p:spPr>
        <p:txBody>
          <a:bodyPr wrap="square" rtlCol="0">
            <a:spAutoFit/>
          </a:bodyPr>
          <a:lstStyle/>
          <a:p>
            <a:pPr algn="ctr"/>
            <a:r>
              <a:rPr lang="en-GB" sz="2400" b="1" dirty="0" smtClean="0">
                <a:solidFill>
                  <a:schemeClr val="tx1"/>
                </a:solidFill>
              </a:rPr>
              <a:t>Focus</a:t>
            </a:r>
            <a:endParaRPr lang="en-GB" sz="2400" b="1" dirty="0">
              <a:solidFill>
                <a:schemeClr val="tx1"/>
              </a:solidFill>
            </a:endParaRPr>
          </a:p>
        </p:txBody>
      </p:sp>
      <p:sp>
        <p:nvSpPr>
          <p:cNvPr id="2" name="Tekstvak 1"/>
          <p:cNvSpPr txBox="1"/>
          <p:nvPr/>
        </p:nvSpPr>
        <p:spPr>
          <a:xfrm>
            <a:off x="1007604" y="2804170"/>
            <a:ext cx="3240360" cy="707886"/>
          </a:xfrm>
          <a:prstGeom prst="rect">
            <a:avLst/>
          </a:prstGeom>
          <a:noFill/>
        </p:spPr>
        <p:txBody>
          <a:bodyPr wrap="square" rtlCol="0">
            <a:spAutoFit/>
          </a:bodyPr>
          <a:lstStyle/>
          <a:p>
            <a:r>
              <a:rPr lang="en-GB" b="1" i="1" dirty="0" smtClean="0">
                <a:solidFill>
                  <a:srgbClr val="FF0000"/>
                </a:solidFill>
                <a:latin typeface="+mj-lt"/>
              </a:rPr>
              <a:t>When event occurs:</a:t>
            </a:r>
          </a:p>
          <a:p>
            <a:r>
              <a:rPr lang="en-GB" b="1" i="1" dirty="0" smtClean="0">
                <a:solidFill>
                  <a:srgbClr val="FF0000"/>
                </a:solidFill>
                <a:latin typeface="+mj-lt"/>
              </a:rPr>
              <a:t>“Business as usual”</a:t>
            </a:r>
            <a:endParaRPr lang="en-GB" b="1" i="1" dirty="0">
              <a:solidFill>
                <a:srgbClr val="FF0000"/>
              </a:solidFill>
              <a:latin typeface="+mj-lt"/>
            </a:endParaRPr>
          </a:p>
        </p:txBody>
      </p:sp>
    </p:spTree>
    <p:extLst>
      <p:ext uri="{BB962C8B-B14F-4D97-AF65-F5344CB8AC3E}">
        <p14:creationId xmlns:p14="http://schemas.microsoft.com/office/powerpoint/2010/main" val="1437789618"/>
      </p:ext>
    </p:extLst>
  </p:cSld>
  <p:clrMapOvr>
    <a:masterClrMapping/>
  </p:clrMapOvr>
  <p:transition spd="med">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9186" y="260648"/>
            <a:ext cx="7772400" cy="993775"/>
          </a:xfrm>
        </p:spPr>
        <p:txBody>
          <a:bodyPr/>
          <a:lstStyle/>
          <a:p>
            <a:pPr algn="ctr"/>
            <a:r>
              <a:rPr lang="nl-NL" dirty="0" smtClean="0"/>
              <a:t>3 </a:t>
            </a:r>
            <a:r>
              <a:rPr lang="nl-NL" dirty="0" err="1" smtClean="0"/>
              <a:t>main</a:t>
            </a:r>
            <a:r>
              <a:rPr lang="nl-NL" dirty="0" smtClean="0"/>
              <a:t> topics </a:t>
            </a:r>
            <a:endParaRPr lang="nl-NL" dirty="0"/>
          </a:p>
        </p:txBody>
      </p:sp>
      <p:sp>
        <p:nvSpPr>
          <p:cNvPr id="4" name="Tekstvak 3"/>
          <p:cNvSpPr txBox="1"/>
          <p:nvPr/>
        </p:nvSpPr>
        <p:spPr>
          <a:xfrm>
            <a:off x="1107034" y="5661248"/>
            <a:ext cx="7488832" cy="707886"/>
          </a:xfrm>
          <a:prstGeom prst="rect">
            <a:avLst/>
          </a:prstGeom>
          <a:noFill/>
        </p:spPr>
        <p:txBody>
          <a:bodyPr wrap="square" rtlCol="0">
            <a:spAutoFit/>
          </a:bodyPr>
          <a:lstStyle/>
          <a:p>
            <a:pPr algn="ctr"/>
            <a:endParaRPr lang="nl-NL" dirty="0"/>
          </a:p>
          <a:p>
            <a:endParaRPr lang="nl-NL" dirty="0"/>
          </a:p>
        </p:txBody>
      </p:sp>
      <p:graphicFrame>
        <p:nvGraphicFramePr>
          <p:cNvPr id="6" name="Diagram 5"/>
          <p:cNvGraphicFramePr/>
          <p:nvPr>
            <p:extLst>
              <p:ext uri="{D42A27DB-BD31-4B8C-83A1-F6EECF244321}">
                <p14:modId xmlns:p14="http://schemas.microsoft.com/office/powerpoint/2010/main" val="383429229"/>
              </p:ext>
            </p:extLst>
          </p:nvPr>
        </p:nvGraphicFramePr>
        <p:xfrm>
          <a:off x="1107034" y="1124744"/>
          <a:ext cx="7353398" cy="4890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736" y="2844994"/>
            <a:ext cx="1258800" cy="90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4028" y="2332053"/>
            <a:ext cx="934209" cy="62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Afbeeldingsresultaat voor recht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9394" y="3055379"/>
            <a:ext cx="831478" cy="622806"/>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descr="Afbeeldingsresultaat voor informatie"/>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1" name="Picture 7" descr="Afbeeldingsresultaat voor 3di modelleren\"/>
          <p:cNvPicPr>
            <a:picLocks noChangeAspect="1" noChangeArrowheads="1"/>
          </p:cNvPicPr>
          <p:nvPr/>
        </p:nvPicPr>
        <p:blipFill rotWithShape="1">
          <a:blip r:embed="rId11">
            <a:extLst>
              <a:ext uri="{28A0092B-C50C-407E-A947-70E740481C1C}">
                <a14:useLocalDpi xmlns:a14="http://schemas.microsoft.com/office/drawing/2010/main" val="0"/>
              </a:ext>
            </a:extLst>
          </a:blip>
          <a:srcRect l="26702"/>
          <a:stretch/>
        </p:blipFill>
        <p:spPr bwMode="auto">
          <a:xfrm>
            <a:off x="4716016" y="3145486"/>
            <a:ext cx="1162398" cy="662681"/>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p:cNvPicPr>
            <a:picLocks noChangeAspect="1"/>
          </p:cNvPicPr>
          <p:nvPr/>
        </p:nvPicPr>
        <p:blipFill rotWithShape="1">
          <a:blip r:embed="rId12" cstate="print">
            <a:extLst>
              <a:ext uri="{28A0092B-C50C-407E-A947-70E740481C1C}">
                <a14:useLocalDpi xmlns:a14="http://schemas.microsoft.com/office/drawing/2010/main" val="0"/>
              </a:ext>
            </a:extLst>
          </a:blip>
          <a:srcRect l="46971" r="6864"/>
          <a:stretch/>
        </p:blipFill>
        <p:spPr>
          <a:xfrm>
            <a:off x="7452320" y="2718327"/>
            <a:ext cx="857317" cy="1245611"/>
          </a:xfrm>
          <a:prstGeom prst="rect">
            <a:avLst/>
          </a:prstGeom>
        </p:spPr>
      </p:pic>
      <p:sp>
        <p:nvSpPr>
          <p:cNvPr id="12" name="AutoShape 11" descr="Afbeeldingsresultaat voor flood warning environment agency"/>
          <p:cNvSpPr>
            <a:spLocks noChangeAspect="1" noChangeArrowheads="1"/>
          </p:cNvSpPr>
          <p:nvPr/>
        </p:nvSpPr>
        <p:spPr bwMode="auto">
          <a:xfrm>
            <a:off x="2698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13" descr="Afbeeldingsresultaat voor flood warning environment agency"/>
          <p:cNvSpPr>
            <a:spLocks noChangeAspect="1" noChangeArrowheads="1"/>
          </p:cNvSpPr>
          <p:nvPr/>
        </p:nvSpPr>
        <p:spPr bwMode="auto">
          <a:xfrm>
            <a:off x="4222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8" name="Picture 14"/>
          <p:cNvPicPr>
            <a:picLocks noChangeAspect="1" noChangeArrowheads="1"/>
          </p:cNvPicPr>
          <p:nvPr/>
        </p:nvPicPr>
        <p:blipFill rotWithShape="1">
          <a:blip r:embed="rId13">
            <a:extLst>
              <a:ext uri="{28A0092B-C50C-407E-A947-70E740481C1C}">
                <a14:useLocalDpi xmlns:a14="http://schemas.microsoft.com/office/drawing/2010/main" val="0"/>
              </a:ext>
            </a:extLst>
          </a:blip>
          <a:srcRect l="30387" r="29431"/>
          <a:stretch/>
        </p:blipFill>
        <p:spPr bwMode="auto">
          <a:xfrm>
            <a:off x="6170238" y="3072710"/>
            <a:ext cx="1036236" cy="68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16" descr="Afbeeldingsresultaat voor dashboard"/>
          <p:cNvSpPr>
            <a:spLocks noChangeAspect="1" noChangeArrowheads="1"/>
          </p:cNvSpPr>
          <p:nvPr/>
        </p:nvSpPr>
        <p:spPr bwMode="auto">
          <a:xfrm>
            <a:off x="5746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1" name="Picture 17"/>
          <p:cNvPicPr>
            <a:picLocks noChangeAspect="1" noChangeArrowheads="1"/>
          </p:cNvPicPr>
          <p:nvPr/>
        </p:nvPicPr>
        <p:blipFill rotWithShape="1">
          <a:blip r:embed="rId14">
            <a:extLst>
              <a:ext uri="{28A0092B-C50C-407E-A947-70E740481C1C}">
                <a14:useLocalDpi xmlns:a14="http://schemas.microsoft.com/office/drawing/2010/main" val="0"/>
              </a:ext>
            </a:extLst>
          </a:blip>
          <a:srcRect l="37178" t="11152" b="28024"/>
          <a:stretch/>
        </p:blipFill>
        <p:spPr bwMode="auto">
          <a:xfrm>
            <a:off x="3660720" y="2872366"/>
            <a:ext cx="1282946" cy="77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33376"/>
      </p:ext>
    </p:extLst>
  </p:cSld>
  <p:clrMapOvr>
    <a:masterClrMapping/>
  </p:clrMapOvr>
  <p:transition spd="med">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700808"/>
            <a:ext cx="4024019" cy="498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5" y="400412"/>
            <a:ext cx="4564134" cy="6457588"/>
          </a:xfrm>
          <a:prstGeom prst="rect">
            <a:avLst/>
          </a:prstGeom>
        </p:spPr>
      </p:pic>
      <p:sp>
        <p:nvSpPr>
          <p:cNvPr id="5" name="Tekstvak 4"/>
          <p:cNvSpPr txBox="1"/>
          <p:nvPr/>
        </p:nvSpPr>
        <p:spPr>
          <a:xfrm>
            <a:off x="4860032" y="620688"/>
            <a:ext cx="3744416" cy="461665"/>
          </a:xfrm>
          <a:prstGeom prst="rect">
            <a:avLst/>
          </a:prstGeom>
          <a:noFill/>
        </p:spPr>
        <p:txBody>
          <a:bodyPr wrap="square" rtlCol="0">
            <a:spAutoFit/>
          </a:bodyPr>
          <a:lstStyle/>
          <a:p>
            <a:r>
              <a:rPr lang="nl-NL" sz="2400" b="1" dirty="0" err="1" smtClean="0">
                <a:solidFill>
                  <a:schemeClr val="tx1"/>
                </a:solidFill>
              </a:rPr>
              <a:t>Current</a:t>
            </a:r>
            <a:r>
              <a:rPr lang="nl-NL" sz="2400" b="1" dirty="0" smtClean="0">
                <a:solidFill>
                  <a:schemeClr val="tx1"/>
                </a:solidFill>
              </a:rPr>
              <a:t> partners</a:t>
            </a:r>
            <a:endParaRPr lang="nl-NL" sz="2400" b="1" dirty="0">
              <a:solidFill>
                <a:schemeClr val="tx1"/>
              </a:solidFill>
            </a:endParaRPr>
          </a:p>
        </p:txBody>
      </p:sp>
    </p:spTree>
    <p:extLst>
      <p:ext uri="{BB962C8B-B14F-4D97-AF65-F5344CB8AC3E}">
        <p14:creationId xmlns:p14="http://schemas.microsoft.com/office/powerpoint/2010/main" val="967130818"/>
      </p:ext>
    </p:extLst>
  </p:cSld>
  <p:clrMapOvr>
    <a:masterClrMapping/>
  </p:clrMapOvr>
  <p:transition spd="med">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a:xfrm>
            <a:off x="496209" y="980728"/>
            <a:ext cx="7772400" cy="993775"/>
          </a:xfrm>
        </p:spPr>
        <p:txBody>
          <a:bodyPr/>
          <a:lstStyle/>
          <a:p>
            <a:r>
              <a:rPr lang="nl-NL" dirty="0" smtClean="0"/>
              <a:t>United </a:t>
            </a:r>
            <a:r>
              <a:rPr lang="nl-NL" dirty="0" err="1" smtClean="0"/>
              <a:t>Kingdom</a:t>
            </a:r>
            <a:endParaRPr lang="nl-NL" dirty="0" smtClean="0"/>
          </a:p>
        </p:txBody>
      </p:sp>
      <p:pic>
        <p:nvPicPr>
          <p:cNvPr id="7" name="Picture 2" descr="http://i.dailymail.co.uk/i/pix/2014/08/13/1407958154510_wps_45_Mandatory_Credit_Photo_by.jpg"/>
          <p:cNvPicPr>
            <a:picLocks noChangeAspect="1" noChangeArrowheads="1"/>
          </p:cNvPicPr>
          <p:nvPr/>
        </p:nvPicPr>
        <p:blipFill>
          <a:blip r:embed="rId3" cstate="print"/>
          <a:srcRect/>
          <a:stretch>
            <a:fillRect/>
          </a:stretch>
        </p:blipFill>
        <p:spPr bwMode="auto">
          <a:xfrm>
            <a:off x="447982" y="1412776"/>
            <a:ext cx="4112296" cy="2748655"/>
          </a:xfrm>
          <a:prstGeom prst="rect">
            <a:avLst/>
          </a:prstGeom>
          <a:noFill/>
        </p:spPr>
      </p:pic>
      <p:sp>
        <p:nvSpPr>
          <p:cNvPr id="5" name="Rechthoek 4"/>
          <p:cNvSpPr/>
          <p:nvPr/>
        </p:nvSpPr>
        <p:spPr>
          <a:xfrm>
            <a:off x="4691745" y="1120968"/>
            <a:ext cx="4015843" cy="1015663"/>
          </a:xfrm>
          <a:prstGeom prst="rect">
            <a:avLst/>
          </a:prstGeom>
        </p:spPr>
        <p:txBody>
          <a:bodyPr wrap="none">
            <a:spAutoFit/>
          </a:bodyPr>
          <a:lstStyle/>
          <a:p>
            <a:r>
              <a:rPr lang="en-GB" dirty="0">
                <a:solidFill>
                  <a:schemeClr val="tx1"/>
                </a:solidFill>
              </a:rPr>
              <a:t>The Pent </a:t>
            </a:r>
            <a:r>
              <a:rPr lang="en-GB" dirty="0" smtClean="0">
                <a:solidFill>
                  <a:schemeClr val="tx1"/>
                </a:solidFill>
              </a:rPr>
              <a:t>Stream, Folkestone, UK</a:t>
            </a:r>
          </a:p>
          <a:p>
            <a:endParaRPr lang="en-GB" dirty="0">
              <a:solidFill>
                <a:schemeClr val="tx1"/>
              </a:solidFill>
            </a:endParaRPr>
          </a:p>
          <a:p>
            <a:r>
              <a:rPr lang="en-GB" dirty="0" smtClean="0">
                <a:solidFill>
                  <a:schemeClr val="tx1"/>
                </a:solidFill>
              </a:rPr>
              <a:t> </a:t>
            </a:r>
            <a:endParaRPr lang="nl-NL" dirty="0"/>
          </a:p>
        </p:txBody>
      </p:sp>
      <p:sp>
        <p:nvSpPr>
          <p:cNvPr id="9" name="Rechthoek 8"/>
          <p:cNvSpPr/>
          <p:nvPr/>
        </p:nvSpPr>
        <p:spPr>
          <a:xfrm>
            <a:off x="755576" y="4282206"/>
            <a:ext cx="4645010" cy="2246769"/>
          </a:xfrm>
          <a:prstGeom prst="rect">
            <a:avLst/>
          </a:prstGeom>
        </p:spPr>
        <p:txBody>
          <a:bodyPr wrap="square">
            <a:spAutoFit/>
          </a:bodyPr>
          <a:lstStyle/>
          <a:p>
            <a:pPr eaLnBrk="1" hangingPunct="1">
              <a:buNone/>
            </a:pPr>
            <a:r>
              <a:rPr lang="en-GB" b="1" u="sng" dirty="0" smtClean="0"/>
              <a:t>August 1996</a:t>
            </a:r>
            <a:r>
              <a:rPr lang="en-GB" dirty="0" smtClean="0"/>
              <a:t> </a:t>
            </a:r>
          </a:p>
          <a:p>
            <a:pPr eaLnBrk="1" hangingPunct="1">
              <a:buFont typeface="Arial" pitchFamily="34" charset="0"/>
              <a:buChar char="•"/>
            </a:pPr>
            <a:r>
              <a:rPr lang="en-GB" dirty="0" smtClean="0"/>
              <a:t>98.6mm of rain fell in two hours</a:t>
            </a:r>
          </a:p>
          <a:p>
            <a:pPr eaLnBrk="1" hangingPunct="1">
              <a:buFont typeface="Arial" pitchFamily="34" charset="0"/>
              <a:buChar char="•"/>
            </a:pPr>
            <a:r>
              <a:rPr lang="en-GB" dirty="0" smtClean="0"/>
              <a:t>Rapid onset, high hazard flooding</a:t>
            </a:r>
          </a:p>
          <a:p>
            <a:pPr eaLnBrk="1" hangingPunct="1">
              <a:buFont typeface="Arial" pitchFamily="34" charset="0"/>
              <a:buChar char="•"/>
            </a:pPr>
            <a:r>
              <a:rPr lang="en-GB" dirty="0" smtClean="0"/>
              <a:t>Around 250 properties flooded</a:t>
            </a:r>
          </a:p>
          <a:p>
            <a:pPr eaLnBrk="1" hangingPunct="1">
              <a:buFont typeface="Arial" pitchFamily="34" charset="0"/>
              <a:buChar char="•"/>
            </a:pPr>
            <a:r>
              <a:rPr lang="en-GB" dirty="0" smtClean="0"/>
              <a:t>Part of harbour wall demolished to allow flood water to drain </a:t>
            </a:r>
          </a:p>
          <a:p>
            <a:pPr eaLnBrk="1" hangingPunct="1">
              <a:buFont typeface="Arial" pitchFamily="34" charset="0"/>
              <a:buChar char="•"/>
            </a:pPr>
            <a:r>
              <a:rPr lang="en-GB" dirty="0" smtClean="0"/>
              <a:t>Convective rainfall on a summers day</a:t>
            </a:r>
            <a:endParaRPr lang="en-GB" sz="1400" dirty="0" smtClean="0"/>
          </a:p>
        </p:txBody>
      </p:sp>
      <p:sp>
        <p:nvSpPr>
          <p:cNvPr id="2" name="Tekstvak 1"/>
          <p:cNvSpPr txBox="1"/>
          <p:nvPr/>
        </p:nvSpPr>
        <p:spPr>
          <a:xfrm>
            <a:off x="5148064" y="2420888"/>
            <a:ext cx="3312368" cy="2246769"/>
          </a:xfrm>
          <a:prstGeom prst="rect">
            <a:avLst/>
          </a:prstGeom>
          <a:noFill/>
        </p:spPr>
        <p:txBody>
          <a:bodyPr wrap="square" rtlCol="0">
            <a:spAutoFit/>
          </a:bodyPr>
          <a:lstStyle/>
          <a:p>
            <a:r>
              <a:rPr lang="nl-NL" i="1" dirty="0" smtClean="0"/>
              <a:t>Development of a </a:t>
            </a:r>
            <a:r>
              <a:rPr lang="nl-NL" i="1" dirty="0" err="1" smtClean="0"/>
              <a:t>Flood</a:t>
            </a:r>
            <a:r>
              <a:rPr lang="nl-NL" i="1" dirty="0" smtClean="0"/>
              <a:t> </a:t>
            </a:r>
            <a:r>
              <a:rPr lang="nl-NL" i="1" dirty="0" err="1" smtClean="0"/>
              <a:t>warning</a:t>
            </a:r>
            <a:r>
              <a:rPr lang="nl-NL" i="1" dirty="0" smtClean="0"/>
              <a:t> system</a:t>
            </a:r>
          </a:p>
          <a:p>
            <a:endParaRPr lang="nl-NL" i="1" dirty="0"/>
          </a:p>
          <a:p>
            <a:r>
              <a:rPr lang="nl-NL" i="1" dirty="0" smtClean="0"/>
              <a:t>River monitoring </a:t>
            </a:r>
          </a:p>
          <a:p>
            <a:r>
              <a:rPr lang="nl-NL" i="1" dirty="0" err="1" smtClean="0"/>
              <a:t>Forecasting</a:t>
            </a:r>
            <a:r>
              <a:rPr lang="nl-NL" i="1" dirty="0" smtClean="0"/>
              <a:t> </a:t>
            </a:r>
          </a:p>
          <a:p>
            <a:r>
              <a:rPr lang="nl-NL" i="1" dirty="0" err="1" smtClean="0"/>
              <a:t>Modelling</a:t>
            </a:r>
            <a:r>
              <a:rPr lang="nl-NL" i="1" dirty="0" smtClean="0"/>
              <a:t> </a:t>
            </a:r>
          </a:p>
          <a:p>
            <a:r>
              <a:rPr lang="nl-NL" i="1" dirty="0" smtClean="0"/>
              <a:t>Community engagemen</a:t>
            </a:r>
            <a:r>
              <a:rPr lang="nl-NL" dirty="0" smtClean="0"/>
              <a:t>t</a:t>
            </a:r>
            <a:endParaRPr lang="nl-NL" dirty="0"/>
          </a:p>
        </p:txBody>
      </p:sp>
    </p:spTree>
    <p:extLst>
      <p:ext uri="{BB962C8B-B14F-4D97-AF65-F5344CB8AC3E}">
        <p14:creationId xmlns:p14="http://schemas.microsoft.com/office/powerpoint/2010/main" val="2306381097"/>
      </p:ext>
    </p:extLst>
  </p:cSld>
  <p:clrMapOvr>
    <a:masterClrMapping/>
  </p:clrMapOvr>
  <p:transition spd="med">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4"/>
          <p:cNvSpPr txBox="1">
            <a:spLocks noChangeArrowheads="1"/>
          </p:cNvSpPr>
          <p:nvPr/>
        </p:nvSpPr>
        <p:spPr bwMode="auto">
          <a:xfrm>
            <a:off x="1655382" y="4149080"/>
            <a:ext cx="576063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66"/>
                </a:solidFill>
                <a:latin typeface="Arial" charset="0"/>
                <a:ea typeface="ＭＳ Ｐゴシック" pitchFamily="34" charset="-128"/>
              </a:defRPr>
            </a:lvl1pPr>
            <a:lvl2pPr marL="742950" indent="-285750" eaLnBrk="0" hangingPunct="0">
              <a:defRPr sz="2000">
                <a:solidFill>
                  <a:srgbClr val="000066"/>
                </a:solidFill>
                <a:latin typeface="Arial" charset="0"/>
                <a:ea typeface="ＭＳ Ｐゴシック" pitchFamily="34" charset="-128"/>
              </a:defRPr>
            </a:lvl2pPr>
            <a:lvl3pPr marL="1143000" indent="-228600" eaLnBrk="0" hangingPunct="0">
              <a:defRPr sz="2000">
                <a:solidFill>
                  <a:srgbClr val="000066"/>
                </a:solidFill>
                <a:latin typeface="Arial" charset="0"/>
                <a:ea typeface="ＭＳ Ｐゴシック" pitchFamily="34" charset="-128"/>
              </a:defRPr>
            </a:lvl3pPr>
            <a:lvl4pPr marL="1600200" indent="-228600" eaLnBrk="0" hangingPunct="0">
              <a:defRPr sz="2000">
                <a:solidFill>
                  <a:srgbClr val="000066"/>
                </a:solidFill>
                <a:latin typeface="Arial" charset="0"/>
                <a:ea typeface="ＭＳ Ｐゴシック" pitchFamily="34" charset="-128"/>
              </a:defRPr>
            </a:lvl4pPr>
            <a:lvl5pPr marL="2057400" indent="-228600" eaLnBrk="0" hangingPunct="0">
              <a:defRPr sz="2000">
                <a:solidFill>
                  <a:srgbClr val="000066"/>
                </a:solidFill>
                <a:latin typeface="Arial" charset="0"/>
                <a:ea typeface="ＭＳ Ｐゴシック" pitchFamily="34" charset="-128"/>
              </a:defRPr>
            </a:lvl5pPr>
            <a:lvl6pPr marL="2514600" indent="-228600" eaLnBrk="0" fontAlgn="base" hangingPunct="0">
              <a:spcBef>
                <a:spcPct val="0"/>
              </a:spcBef>
              <a:spcAft>
                <a:spcPct val="0"/>
              </a:spcAft>
              <a:defRPr sz="2000">
                <a:solidFill>
                  <a:srgbClr val="000066"/>
                </a:solidFill>
                <a:latin typeface="Arial" charset="0"/>
                <a:ea typeface="ＭＳ Ｐゴシック" pitchFamily="34" charset="-128"/>
              </a:defRPr>
            </a:lvl6pPr>
            <a:lvl7pPr marL="2971800" indent="-228600" eaLnBrk="0" fontAlgn="base" hangingPunct="0">
              <a:spcBef>
                <a:spcPct val="0"/>
              </a:spcBef>
              <a:spcAft>
                <a:spcPct val="0"/>
              </a:spcAft>
              <a:defRPr sz="2000">
                <a:solidFill>
                  <a:srgbClr val="000066"/>
                </a:solidFill>
                <a:latin typeface="Arial" charset="0"/>
                <a:ea typeface="ＭＳ Ｐゴシック" pitchFamily="34" charset="-128"/>
              </a:defRPr>
            </a:lvl7pPr>
            <a:lvl8pPr marL="3429000" indent="-228600" eaLnBrk="0" fontAlgn="base" hangingPunct="0">
              <a:spcBef>
                <a:spcPct val="0"/>
              </a:spcBef>
              <a:spcAft>
                <a:spcPct val="0"/>
              </a:spcAft>
              <a:defRPr sz="2000">
                <a:solidFill>
                  <a:srgbClr val="000066"/>
                </a:solidFill>
                <a:latin typeface="Arial" charset="0"/>
                <a:ea typeface="ＭＳ Ｐゴシック" pitchFamily="34" charset="-128"/>
              </a:defRPr>
            </a:lvl8pPr>
            <a:lvl9pPr marL="3886200" indent="-228600" eaLnBrk="0" fontAlgn="base" hangingPunct="0">
              <a:spcBef>
                <a:spcPct val="0"/>
              </a:spcBef>
              <a:spcAft>
                <a:spcPct val="0"/>
              </a:spcAft>
              <a:defRPr sz="2000">
                <a:solidFill>
                  <a:srgbClr val="000066"/>
                </a:solidFill>
                <a:latin typeface="Arial" charset="0"/>
                <a:ea typeface="ＭＳ Ｐゴシック" pitchFamily="34" charset="-128"/>
              </a:defRPr>
            </a:lvl9pPr>
          </a:lstStyle>
          <a:p>
            <a:pPr algn="ctr" eaLnBrk="1" hangingPunct="1"/>
            <a:r>
              <a:rPr lang="nl-NL" sz="3200" b="1" dirty="0" smtClean="0">
                <a:solidFill>
                  <a:schemeClr val="tx1"/>
                </a:solidFill>
              </a:rPr>
              <a:t>KRING meeting</a:t>
            </a:r>
            <a:endParaRPr lang="nl-NL" sz="3200" b="1" dirty="0">
              <a:solidFill>
                <a:schemeClr val="tx1"/>
              </a:solidFill>
            </a:endParaRPr>
          </a:p>
          <a:p>
            <a:pPr algn="ctr" eaLnBrk="1" hangingPunct="1"/>
            <a:r>
              <a:rPr lang="nl-NL" sz="2600" b="1" dirty="0" smtClean="0">
                <a:solidFill>
                  <a:schemeClr val="tx1"/>
                </a:solidFill>
              </a:rPr>
              <a:t>28-30 September </a:t>
            </a:r>
            <a:r>
              <a:rPr lang="nl-NL" sz="2600" b="1" dirty="0">
                <a:solidFill>
                  <a:schemeClr val="tx1"/>
                </a:solidFill>
              </a:rPr>
              <a:t>2015</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628800"/>
            <a:ext cx="8424348" cy="1665908"/>
          </a:xfrm>
          <a:prstGeom prst="rect">
            <a:avLst/>
          </a:prstGeom>
        </p:spPr>
      </p:pic>
      <p:sp>
        <p:nvSpPr>
          <p:cNvPr id="2" name="AutoShape 2" descr="Afbeeldingsresultaat voor kaart drents overijsselse delta"/>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cSld>
  <p:clrMapOvr>
    <a:masterClrMapping/>
  </p:clrMapOvr>
  <p:transition spd="med">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146" name="Picture 31" descr="Tekstvla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670300"/>
            <a:ext cx="82296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20"/>
          <p:cNvSpPr>
            <a:spLocks noGrp="1"/>
          </p:cNvSpPr>
          <p:nvPr>
            <p:ph type="title" idx="4294967295"/>
          </p:nvPr>
        </p:nvSpPr>
        <p:spPr/>
        <p:txBody>
          <a:bodyPr lIns="91440" tIns="45720" rIns="91440" bIns="45720" anchor="ctr"/>
          <a:lstStyle/>
          <a:p>
            <a:pPr eaLnBrk="1" hangingPunct="1"/>
            <a:r>
              <a:rPr lang="nl-NL" smtClean="0"/>
              <a:t>Watersysteem IJssel-Vechtdelta</a:t>
            </a:r>
            <a:endParaRPr lang="en-US" smtClean="0"/>
          </a:p>
        </p:txBody>
      </p:sp>
      <p:sp>
        <p:nvSpPr>
          <p:cNvPr id="6" name="Footer Placeholder 5"/>
          <p:cNvSpPr txBox="1">
            <a:spLocks noGrp="1"/>
          </p:cNvSpPr>
          <p:nvPr/>
        </p:nvSpPr>
        <p:spPr>
          <a:xfrm>
            <a:off x="457200" y="6468110"/>
            <a:ext cx="4947920" cy="365125"/>
          </a:xfrm>
          <a:prstGeom prst="rect">
            <a:avLst/>
          </a:prstGeom>
          <a:noFill/>
        </p:spPr>
        <p:txBody>
          <a:bodyPr anchor="ctr"/>
          <a:lstStyle/>
          <a:p>
            <a:pPr defTabSz="457200">
              <a:defRPr/>
            </a:pPr>
            <a:r>
              <a:rPr lang="en-US" sz="1200" cap="all">
                <a:ln>
                  <a:solidFill>
                    <a:srgbClr val="FFFFFF"/>
                  </a:solidFill>
                </a:ln>
                <a:solidFill>
                  <a:srgbClr val="FFFFFF"/>
                </a:solidFill>
              </a:rPr>
              <a:t>www.floodcontrol2015.com</a:t>
            </a:r>
            <a:endParaRPr lang="en-US" sz="1200" cap="all" dirty="0">
              <a:ln>
                <a:solidFill>
                  <a:srgbClr val="FFFFFF"/>
                </a:solidFill>
              </a:ln>
              <a:solidFill>
                <a:srgbClr val="FFFFFF"/>
              </a:solidFill>
            </a:endParaRPr>
          </a:p>
        </p:txBody>
      </p:sp>
      <p:sp>
        <p:nvSpPr>
          <p:cNvPr id="6149" name="Slide Number Placeholder 4"/>
          <p:cNvSpPr txBox="1">
            <a:spLocks noGrp="1"/>
          </p:cNvSpPr>
          <p:nvPr/>
        </p:nvSpPr>
        <p:spPr bwMode="auto">
          <a:xfrm>
            <a:off x="7823200" y="645795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pitchFamily="112" charset="-128"/>
              </a:defRPr>
            </a:lvl1pPr>
            <a:lvl2pPr marL="742950" indent="-285750" defTabSz="457200">
              <a:defRPr sz="2400">
                <a:solidFill>
                  <a:schemeClr val="tx1"/>
                </a:solidFill>
                <a:latin typeface="Arial" charset="0"/>
                <a:ea typeface="ＭＳ Ｐゴシック" pitchFamily="112" charset="-128"/>
              </a:defRPr>
            </a:lvl2pPr>
            <a:lvl3pPr marL="1143000" indent="-228600" defTabSz="457200">
              <a:defRPr sz="2400">
                <a:solidFill>
                  <a:schemeClr val="tx1"/>
                </a:solidFill>
                <a:latin typeface="Arial" charset="0"/>
                <a:ea typeface="ＭＳ Ｐゴシック" pitchFamily="112" charset="-128"/>
              </a:defRPr>
            </a:lvl3pPr>
            <a:lvl4pPr marL="1600200" indent="-228600" defTabSz="457200">
              <a:defRPr sz="2400">
                <a:solidFill>
                  <a:schemeClr val="tx1"/>
                </a:solidFill>
                <a:latin typeface="Arial" charset="0"/>
                <a:ea typeface="ＭＳ Ｐゴシック" pitchFamily="112" charset="-128"/>
              </a:defRPr>
            </a:lvl4pPr>
            <a:lvl5pPr marL="2057400" indent="-228600" defTabSz="457200">
              <a:defRPr sz="2400">
                <a:solidFill>
                  <a:schemeClr val="tx1"/>
                </a:solidFill>
                <a:latin typeface="Arial" charset="0"/>
                <a:ea typeface="ＭＳ Ｐゴシック" pitchFamily="112"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112" charset="-128"/>
              </a:defRPr>
            </a:lvl9pPr>
          </a:lstStyle>
          <a:p>
            <a:pPr algn="r" fontAlgn="base">
              <a:spcBef>
                <a:spcPct val="0"/>
              </a:spcBef>
              <a:spcAft>
                <a:spcPct val="0"/>
              </a:spcAft>
            </a:pPr>
            <a:fld id="{D6BBB0A7-BC79-4F01-8A75-282D282452CE}" type="slidenum">
              <a:rPr lang="en-US" sz="1000" b="1">
                <a:solidFill>
                  <a:srgbClr val="FFFFFF"/>
                </a:solidFill>
                <a:cs typeface="Arial" charset="0"/>
              </a:rPr>
              <a:pPr algn="r" fontAlgn="base">
                <a:spcBef>
                  <a:spcPct val="0"/>
                </a:spcBef>
                <a:spcAft>
                  <a:spcPct val="0"/>
                </a:spcAft>
              </a:pPr>
              <a:t>20</a:t>
            </a:fld>
            <a:endParaRPr lang="en-US" sz="1000" b="1">
              <a:solidFill>
                <a:srgbClr val="FFFFFF"/>
              </a:solidFill>
              <a:cs typeface="Arial" charset="0"/>
            </a:endParaRPr>
          </a:p>
        </p:txBody>
      </p:sp>
      <p:sp>
        <p:nvSpPr>
          <p:cNvPr id="6150" name="TextBox 26"/>
          <p:cNvSpPr txBox="1">
            <a:spLocks noChangeArrowheads="1"/>
          </p:cNvSpPr>
          <p:nvPr/>
        </p:nvSpPr>
        <p:spPr bwMode="auto">
          <a:xfrm>
            <a:off x="762000" y="3911600"/>
            <a:ext cx="7264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pitchFamily="112" charset="-128"/>
              </a:defRPr>
            </a:lvl1pPr>
            <a:lvl2pPr marL="742950" indent="-285750" defTabSz="457200">
              <a:defRPr sz="2400">
                <a:solidFill>
                  <a:schemeClr val="tx1"/>
                </a:solidFill>
                <a:latin typeface="Arial" charset="0"/>
                <a:ea typeface="ＭＳ Ｐゴシック" pitchFamily="112" charset="-128"/>
              </a:defRPr>
            </a:lvl2pPr>
            <a:lvl3pPr marL="1143000" indent="-228600" defTabSz="457200">
              <a:defRPr sz="2400">
                <a:solidFill>
                  <a:schemeClr val="tx1"/>
                </a:solidFill>
                <a:latin typeface="Arial" charset="0"/>
                <a:ea typeface="ＭＳ Ｐゴシック" pitchFamily="112" charset="-128"/>
              </a:defRPr>
            </a:lvl3pPr>
            <a:lvl4pPr marL="1600200" indent="-228600" defTabSz="457200">
              <a:defRPr sz="2400">
                <a:solidFill>
                  <a:schemeClr val="tx1"/>
                </a:solidFill>
                <a:latin typeface="Arial" charset="0"/>
                <a:ea typeface="ＭＳ Ｐゴシック" pitchFamily="112" charset="-128"/>
              </a:defRPr>
            </a:lvl4pPr>
            <a:lvl5pPr marL="2057400" indent="-228600" defTabSz="457200">
              <a:defRPr sz="2400">
                <a:solidFill>
                  <a:schemeClr val="tx1"/>
                </a:solidFill>
                <a:latin typeface="Arial" charset="0"/>
                <a:ea typeface="ＭＳ Ｐゴシック" pitchFamily="112"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112" charset="-128"/>
              </a:defRPr>
            </a:lvl9pPr>
          </a:lstStyle>
          <a:p>
            <a:pPr fontAlgn="base">
              <a:spcBef>
                <a:spcPct val="0"/>
              </a:spcBef>
              <a:spcAft>
                <a:spcPct val="0"/>
              </a:spcAft>
            </a:pPr>
            <a:r>
              <a:rPr lang="nl-NL" sz="1800">
                <a:solidFill>
                  <a:srgbClr val="FFFFFF"/>
                </a:solidFill>
                <a:cs typeface="Arial" charset="0"/>
              </a:rPr>
              <a:t>Gebruik dit tekstvak + kader om meer nadruk op een tekst te leggen. Plak het kader in een andere sheet en verander de grootte naar wens.</a:t>
            </a:r>
          </a:p>
          <a:p>
            <a:pPr fontAlgn="base">
              <a:spcBef>
                <a:spcPct val="0"/>
              </a:spcBef>
              <a:spcAft>
                <a:spcPct val="0"/>
              </a:spcAft>
            </a:pPr>
            <a:endParaRPr lang="en-US" sz="1800">
              <a:solidFill>
                <a:srgbClr val="FFFFFF"/>
              </a:solidFill>
              <a:cs typeface="Arial" charset="0"/>
            </a:endParaRPr>
          </a:p>
          <a:p>
            <a:pPr fontAlgn="base">
              <a:spcBef>
                <a:spcPct val="0"/>
              </a:spcBef>
              <a:spcAft>
                <a:spcPct val="0"/>
              </a:spcAft>
            </a:pPr>
            <a:r>
              <a:rPr lang="en-US" sz="1800">
                <a:solidFill>
                  <a:srgbClr val="FFFFFF"/>
                </a:solidFill>
                <a:cs typeface="Arial" charset="0"/>
              </a:rPr>
              <a:t>Voorbeeld tekst in kader Voorbeeld tekst in kader Voorbeeld tekst in kader Voorbeeld tekst in kader Voorbeeld tekst in kader Voorbeeld tekst in kader Voorbeeld tekst in kader Voorbeeld tekst in kader</a:t>
            </a:r>
          </a:p>
        </p:txBody>
      </p:sp>
      <p:pic>
        <p:nvPicPr>
          <p:cNvPr id="615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t="5243"/>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2" name="Line 8"/>
          <p:cNvSpPr>
            <a:spLocks noChangeShapeType="1"/>
          </p:cNvSpPr>
          <p:nvPr/>
        </p:nvSpPr>
        <p:spPr bwMode="auto">
          <a:xfrm flipH="1" flipV="1">
            <a:off x="4343400" y="3733800"/>
            <a:ext cx="838200" cy="914400"/>
          </a:xfrm>
          <a:prstGeom prst="line">
            <a:avLst/>
          </a:prstGeom>
          <a:noFill/>
          <a:ln w="1905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nl-NL" sz="2000">
              <a:solidFill>
                <a:srgbClr val="000000"/>
              </a:solidFill>
            </a:endParaRPr>
          </a:p>
        </p:txBody>
      </p:sp>
      <p:sp>
        <p:nvSpPr>
          <p:cNvPr id="6153" name="Line 9"/>
          <p:cNvSpPr>
            <a:spLocks noChangeShapeType="1"/>
          </p:cNvSpPr>
          <p:nvPr/>
        </p:nvSpPr>
        <p:spPr bwMode="auto">
          <a:xfrm>
            <a:off x="1295400" y="2286000"/>
            <a:ext cx="1143000" cy="0"/>
          </a:xfrm>
          <a:prstGeom prst="line">
            <a:avLst/>
          </a:prstGeom>
          <a:noFill/>
          <a:ln w="1905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nl-NL" sz="2000">
              <a:solidFill>
                <a:srgbClr val="000000"/>
              </a:solidFill>
            </a:endParaRPr>
          </a:p>
        </p:txBody>
      </p:sp>
      <p:sp>
        <p:nvSpPr>
          <p:cNvPr id="6154" name="Text Box 10"/>
          <p:cNvSpPr txBox="1">
            <a:spLocks noChangeArrowheads="1"/>
          </p:cNvSpPr>
          <p:nvPr/>
        </p:nvSpPr>
        <p:spPr bwMode="auto">
          <a:xfrm>
            <a:off x="5257800" y="3810000"/>
            <a:ext cx="2667000" cy="584775"/>
          </a:xfrm>
          <a:prstGeom prst="rect">
            <a:avLst/>
          </a:prstGeom>
          <a:noFill/>
          <a:ln>
            <a:noFill/>
          </a:ln>
          <a:effectLst/>
          <a:extLst/>
        </p:spPr>
        <p:txBody>
          <a:bodyPr wrap="square">
            <a:spAutoFit/>
          </a:bodyP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0" fontAlgn="base" hangingPunct="0">
              <a:spcBef>
                <a:spcPct val="50000"/>
              </a:spcBef>
              <a:spcAft>
                <a:spcPct val="0"/>
              </a:spcAft>
            </a:pPr>
            <a:r>
              <a:rPr lang="en-US" sz="3200" b="1" cap="small" dirty="0" smtClean="0">
                <a:solidFill>
                  <a:srgbClr val="000000"/>
                </a:solidFill>
                <a:latin typeface="Verdana" pitchFamily="34" charset="0"/>
              </a:rPr>
              <a:t>Discharge</a:t>
            </a:r>
            <a:endParaRPr lang="nl-NL" sz="3200" b="1" cap="small" dirty="0">
              <a:solidFill>
                <a:srgbClr val="000000"/>
              </a:solidFill>
              <a:latin typeface="Verdana" pitchFamily="34" charset="0"/>
            </a:endParaRPr>
          </a:p>
        </p:txBody>
      </p:sp>
      <p:sp>
        <p:nvSpPr>
          <p:cNvPr id="6155" name="Text Box 11"/>
          <p:cNvSpPr txBox="1">
            <a:spLocks noChangeArrowheads="1"/>
          </p:cNvSpPr>
          <p:nvPr/>
        </p:nvSpPr>
        <p:spPr bwMode="auto">
          <a:xfrm>
            <a:off x="457200" y="2667000"/>
            <a:ext cx="1981200" cy="584775"/>
          </a:xfrm>
          <a:prstGeom prst="rect">
            <a:avLst/>
          </a:prstGeom>
          <a:noFill/>
          <a:ln>
            <a:noFill/>
          </a:ln>
          <a:effectLst/>
          <a:extLst/>
        </p:spPr>
        <p:txBody>
          <a:bodyPr wrap="square">
            <a:spAutoFit/>
          </a:bodyP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0" fontAlgn="base" hangingPunct="0">
              <a:spcBef>
                <a:spcPct val="50000"/>
              </a:spcBef>
              <a:spcAft>
                <a:spcPct val="0"/>
              </a:spcAft>
            </a:pPr>
            <a:r>
              <a:rPr lang="en-US" sz="3200" b="1" cap="small" dirty="0">
                <a:solidFill>
                  <a:srgbClr val="000000"/>
                </a:solidFill>
                <a:latin typeface="Verdana" pitchFamily="34" charset="0"/>
              </a:rPr>
              <a:t>Storm</a:t>
            </a:r>
            <a:endParaRPr lang="nl-NL" sz="3200" b="1" cap="small" dirty="0">
              <a:solidFill>
                <a:srgbClr val="000000"/>
              </a:solidFill>
              <a:latin typeface="Verdana" pitchFamily="34" charset="0"/>
            </a:endParaRPr>
          </a:p>
        </p:txBody>
      </p:sp>
      <p:sp>
        <p:nvSpPr>
          <p:cNvPr id="6156" name="Line 12"/>
          <p:cNvSpPr>
            <a:spLocks noChangeShapeType="1"/>
          </p:cNvSpPr>
          <p:nvPr/>
        </p:nvSpPr>
        <p:spPr bwMode="auto">
          <a:xfrm flipH="1" flipV="1">
            <a:off x="5924500" y="2959387"/>
            <a:ext cx="989856" cy="736312"/>
          </a:xfrm>
          <a:prstGeom prst="line">
            <a:avLst/>
          </a:prstGeom>
          <a:noFill/>
          <a:ln w="1905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nl-NL" sz="2000">
              <a:solidFill>
                <a:srgbClr val="000000"/>
              </a:solidFill>
            </a:endParaRPr>
          </a:p>
        </p:txBody>
      </p:sp>
      <p:pic>
        <p:nvPicPr>
          <p:cNvPr id="6157"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l="4762" t="2863" r="66667" b="65652"/>
          <a:stretch>
            <a:fillRect/>
          </a:stretch>
        </p:blipFill>
        <p:spPr bwMode="auto">
          <a:xfrm>
            <a:off x="457200" y="435262"/>
            <a:ext cx="2362200" cy="1085850"/>
          </a:xfrm>
          <a:prstGeom prst="rect">
            <a:avLst/>
          </a:prstGeom>
          <a:noFill/>
          <a:ln>
            <a:noFill/>
          </a:ln>
          <a:effectLst/>
          <a:extLst/>
        </p:spPr>
      </p:pic>
      <p:pic>
        <p:nvPicPr>
          <p:cNvPr id="615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4876800"/>
            <a:ext cx="1295400" cy="1254125"/>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9" name="Line 15"/>
          <p:cNvSpPr>
            <a:spLocks noChangeShapeType="1"/>
          </p:cNvSpPr>
          <p:nvPr/>
        </p:nvSpPr>
        <p:spPr bwMode="auto">
          <a:xfrm>
            <a:off x="3048000" y="3429000"/>
            <a:ext cx="838200" cy="0"/>
          </a:xfrm>
          <a:prstGeom prst="line">
            <a:avLst/>
          </a:prstGeom>
          <a:noFill/>
          <a:ln w="50800">
            <a:solidFill>
              <a:srgbClr val="3366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nl-NL" sz="2000">
              <a:solidFill>
                <a:srgbClr val="000000"/>
              </a:solidFill>
            </a:endParaRPr>
          </a:p>
        </p:txBody>
      </p:sp>
      <p:sp>
        <p:nvSpPr>
          <p:cNvPr id="6160" name="Line 16"/>
          <p:cNvSpPr>
            <a:spLocks noChangeShapeType="1"/>
          </p:cNvSpPr>
          <p:nvPr/>
        </p:nvSpPr>
        <p:spPr bwMode="auto">
          <a:xfrm flipH="1" flipV="1">
            <a:off x="6858000" y="4572000"/>
            <a:ext cx="1066800" cy="762000"/>
          </a:xfrm>
          <a:prstGeom prst="line">
            <a:avLst/>
          </a:prstGeom>
          <a:noFill/>
          <a:ln w="1270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nl-NL" sz="2000">
              <a:solidFill>
                <a:srgbClr val="000000"/>
              </a:solidFill>
            </a:endParaRPr>
          </a:p>
        </p:txBody>
      </p:sp>
      <p:sp>
        <p:nvSpPr>
          <p:cNvPr id="6161" name="Text Box 17"/>
          <p:cNvSpPr txBox="1">
            <a:spLocks noChangeArrowheads="1"/>
          </p:cNvSpPr>
          <p:nvPr/>
        </p:nvSpPr>
        <p:spPr bwMode="auto">
          <a:xfrm>
            <a:off x="190500" y="5818822"/>
            <a:ext cx="3581400"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pPr algn="ctr" eaLnBrk="0" fontAlgn="base" hangingPunct="0">
              <a:spcBef>
                <a:spcPct val="50000"/>
              </a:spcBef>
              <a:spcAft>
                <a:spcPct val="0"/>
              </a:spcAft>
            </a:pPr>
            <a:r>
              <a:rPr lang="en-US" cap="small" dirty="0" err="1">
                <a:solidFill>
                  <a:srgbClr val="000000"/>
                </a:solidFill>
                <a:latin typeface="Verdana" pitchFamily="34" charset="0"/>
              </a:rPr>
              <a:t>Watersysteem</a:t>
            </a:r>
            <a:r>
              <a:rPr lang="en-US" cap="small" dirty="0">
                <a:solidFill>
                  <a:srgbClr val="000000"/>
                </a:solidFill>
                <a:latin typeface="Verdana" pitchFamily="34" charset="0"/>
              </a:rPr>
              <a:t> </a:t>
            </a:r>
            <a:r>
              <a:rPr lang="en-US" cap="small" dirty="0" err="1">
                <a:solidFill>
                  <a:srgbClr val="000000"/>
                </a:solidFill>
                <a:latin typeface="Verdana" pitchFamily="34" charset="0"/>
              </a:rPr>
              <a:t>IJssel-Vechtdelta</a:t>
            </a:r>
            <a:endParaRPr lang="nl-NL" cap="small" dirty="0">
              <a:solidFill>
                <a:srgbClr val="000000"/>
              </a:solidFill>
              <a:latin typeface="Verdana" pitchFamily="34" charset="0"/>
            </a:endParaRPr>
          </a:p>
        </p:txBody>
      </p:sp>
      <p:sp>
        <p:nvSpPr>
          <p:cNvPr id="6162" name="Line 18"/>
          <p:cNvSpPr>
            <a:spLocks noChangeShapeType="1"/>
          </p:cNvSpPr>
          <p:nvPr/>
        </p:nvSpPr>
        <p:spPr bwMode="auto">
          <a:xfrm flipH="1">
            <a:off x="5638800" y="228600"/>
            <a:ext cx="762000" cy="914400"/>
          </a:xfrm>
          <a:prstGeom prst="line">
            <a:avLst/>
          </a:prstGeom>
          <a:noFill/>
          <a:ln w="1270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nl-NL" sz="2000">
              <a:solidFill>
                <a:srgbClr val="000000"/>
              </a:solidFill>
            </a:endParaRPr>
          </a:p>
        </p:txBody>
      </p:sp>
      <p:sp>
        <p:nvSpPr>
          <p:cNvPr id="6163" name="Line 19"/>
          <p:cNvSpPr>
            <a:spLocks noChangeShapeType="1"/>
          </p:cNvSpPr>
          <p:nvPr/>
        </p:nvSpPr>
        <p:spPr bwMode="auto">
          <a:xfrm flipH="1">
            <a:off x="4191000" y="457200"/>
            <a:ext cx="685800" cy="0"/>
          </a:xfrm>
          <a:prstGeom prst="line">
            <a:avLst/>
          </a:prstGeom>
          <a:noFill/>
          <a:ln w="79375">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nl-NL" sz="2000">
              <a:solidFill>
                <a:srgbClr val="000000"/>
              </a:solidFill>
            </a:endParaRPr>
          </a:p>
        </p:txBody>
      </p:sp>
      <p:sp>
        <p:nvSpPr>
          <p:cNvPr id="6164" name="Text Box 20"/>
          <p:cNvSpPr txBox="1">
            <a:spLocks noChangeArrowheads="1"/>
          </p:cNvSpPr>
          <p:nvPr/>
        </p:nvSpPr>
        <p:spPr bwMode="auto">
          <a:xfrm>
            <a:off x="6419428" y="685800"/>
            <a:ext cx="2545060" cy="584775"/>
          </a:xfrm>
          <a:prstGeom prst="rect">
            <a:avLst/>
          </a:prstGeom>
          <a:noFill/>
          <a:ln>
            <a:noFill/>
          </a:ln>
          <a:effectLst/>
          <a:extLst/>
        </p:spPr>
        <p:txBody>
          <a:bodyPr wrap="square">
            <a:spAutoFit/>
          </a:bodyP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0" fontAlgn="base" hangingPunct="0">
              <a:spcBef>
                <a:spcPct val="50000"/>
              </a:spcBef>
              <a:spcAft>
                <a:spcPct val="0"/>
              </a:spcAft>
            </a:pPr>
            <a:r>
              <a:rPr lang="en-US" sz="3200" b="1" cap="small" dirty="0" smtClean="0">
                <a:solidFill>
                  <a:srgbClr val="000000"/>
                </a:solidFill>
                <a:latin typeface="Verdana" pitchFamily="34" charset="0"/>
              </a:rPr>
              <a:t>Discharge</a:t>
            </a:r>
            <a:endParaRPr lang="nl-NL" sz="3200" b="1" cap="small" dirty="0">
              <a:solidFill>
                <a:srgbClr val="000000"/>
              </a:solidFill>
              <a:latin typeface="Verdana" pitchFamily="34" charset="0"/>
            </a:endParaRPr>
          </a:p>
        </p:txBody>
      </p:sp>
      <p:sp>
        <p:nvSpPr>
          <p:cNvPr id="2" name="Tekstvak 1"/>
          <p:cNvSpPr txBox="1"/>
          <p:nvPr/>
        </p:nvSpPr>
        <p:spPr>
          <a:xfrm>
            <a:off x="360412" y="228600"/>
            <a:ext cx="3106688" cy="400110"/>
          </a:xfrm>
          <a:prstGeom prst="rect">
            <a:avLst/>
          </a:prstGeom>
          <a:noFill/>
        </p:spPr>
        <p:txBody>
          <a:bodyPr wrap="square" rtlCol="0">
            <a:spAutoFit/>
          </a:bodyPr>
          <a:lstStyle/>
          <a:p>
            <a:r>
              <a:rPr lang="nl-NL" dirty="0" smtClean="0"/>
              <a:t>The Netherlands </a:t>
            </a:r>
            <a:endParaRPr lang="nl-NL" dirty="0"/>
          </a:p>
        </p:txBody>
      </p:sp>
    </p:spTree>
    <p:extLst>
      <p:ext uri="{BB962C8B-B14F-4D97-AF65-F5344CB8AC3E}">
        <p14:creationId xmlns:p14="http://schemas.microsoft.com/office/powerpoint/2010/main" val="103317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upload.wikimedia.org/wikipedia/commons/thumb/7/70/Afsluitdijk_01.JPG/260px-Afsluitdijk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34" y="1507626"/>
            <a:ext cx="3207118" cy="252868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Bestand:Afsluitdijk jaren 5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6389" y="1504937"/>
            <a:ext cx="4141703" cy="31563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upload.wikimedia.org/wikipedia/commons/9/9a/Zuiderzeeworks.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334" y="4293096"/>
            <a:ext cx="1839871" cy="217705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regiocanons.nl/media/6094/_1000/mannen%20op%20tripp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11760" y="4762524"/>
            <a:ext cx="2216397" cy="1653432"/>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2843808" y="558924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600" dirty="0" smtClean="0"/>
              <a:t>No more </a:t>
            </a:r>
            <a:r>
              <a:rPr lang="nl-NL" sz="3600" dirty="0" err="1" smtClean="0"/>
              <a:t>floodings</a:t>
            </a:r>
            <a:r>
              <a:rPr lang="nl-NL" sz="3600" dirty="0" smtClean="0"/>
              <a:t>…!(?)</a:t>
            </a:r>
            <a:endParaRPr lang="nl-NL" sz="3600" dirty="0"/>
          </a:p>
        </p:txBody>
      </p:sp>
      <p:sp>
        <p:nvSpPr>
          <p:cNvPr id="9" name="Titel 1"/>
          <p:cNvSpPr txBox="1">
            <a:spLocks/>
          </p:cNvSpPr>
          <p:nvPr/>
        </p:nvSpPr>
        <p:spPr bwMode="auto">
          <a:xfrm>
            <a:off x="446334" y="1052736"/>
            <a:ext cx="8229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normAutofit fontScale="97500"/>
          </a:bodyPr>
          <a:lstStyle>
            <a:lvl1pPr algn="l" rtl="0" eaLnBrk="0" fontAlgn="base" hangingPunct="0">
              <a:spcBef>
                <a:spcPct val="0"/>
              </a:spcBef>
              <a:spcAft>
                <a:spcPct val="0"/>
              </a:spcAft>
              <a:defRPr sz="2400" b="1">
                <a:solidFill>
                  <a:schemeClr val="tx2"/>
                </a:solidFill>
                <a:latin typeface="+mj-lt"/>
                <a:ea typeface="+mj-ea"/>
                <a:cs typeface="ＭＳ Ｐゴシック" charset="0"/>
              </a:defRPr>
            </a:lvl1pPr>
            <a:lvl2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2pPr>
            <a:lvl3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3pPr>
            <a:lvl4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4pPr>
            <a:lvl5pPr algn="l" rtl="0" eaLnBrk="0" fontAlgn="base" hangingPunct="0">
              <a:spcBef>
                <a:spcPct val="0"/>
              </a:spcBef>
              <a:spcAft>
                <a:spcPct val="0"/>
              </a:spcAft>
              <a:defRPr sz="2400" b="1">
                <a:solidFill>
                  <a:schemeClr val="tx2"/>
                </a:solidFill>
                <a:latin typeface="Arial" pitchFamily="34" charset="0"/>
                <a:ea typeface="ＭＳ Ｐゴシック" pitchFamily="68" charset="-128"/>
                <a:cs typeface="ＭＳ Ｐゴシック" charset="0"/>
              </a:defRPr>
            </a:lvl5pPr>
            <a:lvl6pPr marL="457200" algn="l" rtl="0" fontAlgn="base">
              <a:spcBef>
                <a:spcPct val="0"/>
              </a:spcBef>
              <a:spcAft>
                <a:spcPct val="0"/>
              </a:spcAft>
              <a:defRPr sz="2400" b="1">
                <a:solidFill>
                  <a:schemeClr val="tx2"/>
                </a:solidFill>
                <a:latin typeface="Arial" pitchFamily="34" charset="0"/>
                <a:ea typeface="ＭＳ Ｐゴシック" pitchFamily="68" charset="-128"/>
              </a:defRPr>
            </a:lvl6pPr>
            <a:lvl7pPr marL="914400" algn="l" rtl="0" fontAlgn="base">
              <a:spcBef>
                <a:spcPct val="0"/>
              </a:spcBef>
              <a:spcAft>
                <a:spcPct val="0"/>
              </a:spcAft>
              <a:defRPr sz="2400" b="1">
                <a:solidFill>
                  <a:schemeClr val="tx2"/>
                </a:solidFill>
                <a:latin typeface="Arial" pitchFamily="34" charset="0"/>
                <a:ea typeface="ＭＳ Ｐゴシック" pitchFamily="68" charset="-128"/>
              </a:defRPr>
            </a:lvl7pPr>
            <a:lvl8pPr marL="1371600" algn="l" rtl="0" fontAlgn="base">
              <a:spcBef>
                <a:spcPct val="0"/>
              </a:spcBef>
              <a:spcAft>
                <a:spcPct val="0"/>
              </a:spcAft>
              <a:defRPr sz="2400" b="1">
                <a:solidFill>
                  <a:schemeClr val="tx2"/>
                </a:solidFill>
                <a:latin typeface="Arial" pitchFamily="34" charset="0"/>
                <a:ea typeface="ＭＳ Ｐゴシック" pitchFamily="68" charset="-128"/>
              </a:defRPr>
            </a:lvl8pPr>
            <a:lvl9pPr marL="1828800" algn="l" rtl="0" fontAlgn="base">
              <a:spcBef>
                <a:spcPct val="0"/>
              </a:spcBef>
              <a:spcAft>
                <a:spcPct val="0"/>
              </a:spcAft>
              <a:defRPr sz="2400" b="1">
                <a:solidFill>
                  <a:schemeClr val="tx2"/>
                </a:solidFill>
                <a:latin typeface="Arial" pitchFamily="34" charset="0"/>
                <a:ea typeface="ＭＳ Ｐゴシック" pitchFamily="68" charset="-128"/>
              </a:defRPr>
            </a:lvl9pPr>
          </a:lstStyle>
          <a:p>
            <a:r>
              <a:rPr lang="nl-NL" dirty="0" err="1" smtClean="0"/>
              <a:t>Closure</a:t>
            </a:r>
            <a:r>
              <a:rPr lang="nl-NL" dirty="0" smtClean="0"/>
              <a:t> of the Sea (1932) </a:t>
            </a:r>
            <a:r>
              <a:rPr lang="nl-NL" dirty="0" err="1" smtClean="0"/>
              <a:t>and</a:t>
            </a:r>
            <a:r>
              <a:rPr lang="nl-NL" dirty="0" smtClean="0"/>
              <a:t> land </a:t>
            </a:r>
            <a:r>
              <a:rPr lang="nl-NL" dirty="0" err="1" smtClean="0"/>
              <a:t>reclamations</a:t>
            </a:r>
            <a:endParaRPr lang="nl-NL" dirty="0"/>
          </a:p>
        </p:txBody>
      </p:sp>
    </p:spTree>
    <p:extLst>
      <p:ext uri="{BB962C8B-B14F-4D97-AF65-F5344CB8AC3E}">
        <p14:creationId xmlns:p14="http://schemas.microsoft.com/office/powerpoint/2010/main" val="2861614255"/>
      </p:ext>
    </p:extLst>
  </p:cSld>
  <p:clrMapOvr>
    <a:masterClrMapping/>
  </p:clrMapOvr>
  <p:transition spd="med">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17619"/>
            <a:ext cx="9157203" cy="570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6856" y="3789040"/>
            <a:ext cx="4403165" cy="293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1"/>
          <p:cNvSpPr txBox="1">
            <a:spLocks/>
          </p:cNvSpPr>
          <p:nvPr/>
        </p:nvSpPr>
        <p:spPr>
          <a:xfrm>
            <a:off x="298644" y="446119"/>
            <a:ext cx="8559913" cy="11430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b="1" dirty="0" smtClean="0"/>
              <a:t>Different </a:t>
            </a:r>
            <a:r>
              <a:rPr lang="nl-NL" b="1" dirty="0" err="1" smtClean="0"/>
              <a:t>perception</a:t>
            </a:r>
            <a:r>
              <a:rPr lang="nl-NL" b="1" dirty="0" smtClean="0"/>
              <a:t> of </a:t>
            </a:r>
            <a:r>
              <a:rPr lang="nl-NL" b="1" dirty="0" err="1" smtClean="0"/>
              <a:t>flood</a:t>
            </a:r>
            <a:r>
              <a:rPr lang="nl-NL" b="1" dirty="0" smtClean="0"/>
              <a:t> risk: building at low level  </a:t>
            </a:r>
          </a:p>
          <a:p>
            <a:r>
              <a:rPr lang="nl-NL" i="1" dirty="0" smtClean="0"/>
              <a:t>Green = </a:t>
            </a:r>
            <a:r>
              <a:rPr lang="nl-NL" i="1" dirty="0" err="1" smtClean="0"/>
              <a:t>flood</a:t>
            </a:r>
            <a:r>
              <a:rPr lang="nl-NL" i="1" dirty="0" smtClean="0"/>
              <a:t> </a:t>
            </a:r>
            <a:r>
              <a:rPr lang="nl-NL" i="1" dirty="0" err="1" smtClean="0"/>
              <a:t>proof</a:t>
            </a:r>
            <a:r>
              <a:rPr lang="nl-NL" i="1" dirty="0" smtClean="0"/>
              <a:t> </a:t>
            </a:r>
            <a:r>
              <a:rPr lang="nl-NL" i="1" dirty="0" err="1" smtClean="0"/>
              <a:t>mounds</a:t>
            </a:r>
            <a:r>
              <a:rPr lang="nl-NL" i="1" dirty="0" smtClean="0"/>
              <a:t> (</a:t>
            </a:r>
            <a:r>
              <a:rPr lang="nl-NL" i="1" dirty="0" err="1" smtClean="0"/>
              <a:t>historical</a:t>
            </a:r>
            <a:r>
              <a:rPr lang="nl-NL" i="1" dirty="0" smtClean="0"/>
              <a:t> buildings)</a:t>
            </a:r>
            <a:endParaRPr lang="nl-NL" i="1" dirty="0"/>
          </a:p>
        </p:txBody>
      </p:sp>
    </p:spTree>
    <p:extLst>
      <p:ext uri="{BB962C8B-B14F-4D97-AF65-F5344CB8AC3E}">
        <p14:creationId xmlns:p14="http://schemas.microsoft.com/office/powerpoint/2010/main" val="3744813316"/>
      </p:ext>
    </p:extLst>
  </p:cSld>
  <p:clrMapOvr>
    <a:masterClrMapping/>
  </p:clrMapOvr>
  <p:transition spd="med">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194" name="Picture 2" descr="\\MS-ZLE-001\Themas en Projecten\19194 Kampereilanden\(Voorbereiding) planuitwerking 2014 buitenpolders Kampereilanden\Omgevingsmanagement\Nieuwsbrieven\Nieuwsbrief KE jan 2014\Fotos en Figuren nieuwsbrief jan2014\Hoog wa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92" y="-174443"/>
            <a:ext cx="10548664" cy="7032443"/>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p:cNvSpPr txBox="1">
            <a:spLocks/>
          </p:cNvSpPr>
          <p:nvPr/>
        </p:nvSpPr>
        <p:spPr>
          <a:xfrm>
            <a:off x="0" y="-174443"/>
            <a:ext cx="9792072" cy="8640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err="1" smtClean="0"/>
              <a:t>Near</a:t>
            </a:r>
            <a:r>
              <a:rPr lang="nl-NL" dirty="0" smtClean="0"/>
              <a:t> </a:t>
            </a:r>
            <a:r>
              <a:rPr lang="nl-NL" dirty="0" err="1" smtClean="0"/>
              <a:t>flood</a:t>
            </a:r>
            <a:r>
              <a:rPr lang="nl-NL" dirty="0" smtClean="0"/>
              <a:t> in 2012,</a:t>
            </a:r>
          </a:p>
          <a:p>
            <a:r>
              <a:rPr lang="nl-NL" dirty="0"/>
              <a:t>H</a:t>
            </a:r>
            <a:r>
              <a:rPr lang="nl-NL" dirty="0" smtClean="0"/>
              <a:t>igh waterlevels in 2013, 2014, 2015… </a:t>
            </a:r>
            <a:endParaRPr lang="nl-NL" dirty="0"/>
          </a:p>
        </p:txBody>
      </p:sp>
    </p:spTree>
    <p:extLst>
      <p:ext uri="{BB962C8B-B14F-4D97-AF65-F5344CB8AC3E}">
        <p14:creationId xmlns:p14="http://schemas.microsoft.com/office/powerpoint/2010/main" val="152783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2" descr="\\MS-ZLE-001\Themas en Projecten\19194 Kampereilanden\(Voorbereiding) planuitwerking 2014 buitenpolders Kampereilanden\Omgevingsmanagement\Nieuwsbrieven\Nieuwsbrief KE jan 2014\Fotos en Figuren nieuwsbrief jan2014\Hoog water.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7000"/>
                    </a14:imgEffect>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756592" y="-174443"/>
            <a:ext cx="10548664" cy="703244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22221" y="260648"/>
            <a:ext cx="8568952" cy="1470025"/>
          </a:xfrm>
          <a:solidFill>
            <a:schemeClr val="accent1">
              <a:lumMod val="40000"/>
              <a:lumOff val="60000"/>
              <a:alpha val="62000"/>
            </a:schemeClr>
          </a:solidFill>
        </p:spPr>
        <p:txBody>
          <a:bodyPr>
            <a:normAutofit/>
          </a:bodyPr>
          <a:lstStyle/>
          <a:p>
            <a:r>
              <a:rPr lang="nl-NL" dirty="0" err="1" smtClean="0"/>
              <a:t>Flood</a:t>
            </a:r>
            <a:r>
              <a:rPr lang="nl-NL" dirty="0" smtClean="0"/>
              <a:t> risk </a:t>
            </a:r>
            <a:r>
              <a:rPr lang="nl-NL" dirty="0" err="1" smtClean="0"/>
              <a:t>warning</a:t>
            </a:r>
            <a:r>
              <a:rPr lang="nl-NL" dirty="0" smtClean="0"/>
              <a:t/>
            </a:r>
            <a:br>
              <a:rPr lang="nl-NL" dirty="0" smtClean="0"/>
            </a:br>
            <a:r>
              <a:rPr lang="nl-NL" dirty="0" smtClean="0"/>
              <a:t>More accurate risk </a:t>
            </a:r>
            <a:r>
              <a:rPr lang="nl-NL" dirty="0" err="1" smtClean="0"/>
              <a:t>communication</a:t>
            </a:r>
            <a:r>
              <a:rPr lang="nl-NL" dirty="0" smtClean="0"/>
              <a:t/>
            </a:r>
            <a:br>
              <a:rPr lang="nl-NL" dirty="0" smtClean="0"/>
            </a:br>
            <a:r>
              <a:rPr lang="nl-NL" dirty="0" smtClean="0"/>
              <a:t>Assessment of </a:t>
            </a:r>
            <a:r>
              <a:rPr lang="nl-NL" dirty="0" err="1" smtClean="0"/>
              <a:t>critical</a:t>
            </a:r>
            <a:r>
              <a:rPr lang="nl-NL" dirty="0" smtClean="0"/>
              <a:t> </a:t>
            </a:r>
            <a:r>
              <a:rPr lang="nl-NL" dirty="0" err="1" smtClean="0"/>
              <a:t>infrastructure</a:t>
            </a:r>
            <a:r>
              <a:rPr lang="nl-NL" dirty="0" smtClean="0"/>
              <a:t> </a:t>
            </a:r>
            <a:r>
              <a:rPr lang="nl-NL" dirty="0" err="1" smtClean="0"/>
              <a:t>for</a:t>
            </a:r>
            <a:r>
              <a:rPr lang="nl-NL" dirty="0" smtClean="0"/>
              <a:t> </a:t>
            </a:r>
            <a:r>
              <a:rPr lang="nl-NL" dirty="0" err="1" smtClean="0"/>
              <a:t>flood</a:t>
            </a:r>
            <a:r>
              <a:rPr lang="nl-NL" dirty="0" smtClean="0"/>
              <a:t> </a:t>
            </a:r>
            <a:r>
              <a:rPr lang="nl-NL" dirty="0" err="1" smtClean="0"/>
              <a:t>resilience</a:t>
            </a:r>
            <a:endParaRPr lang="nl-NL" dirty="0"/>
          </a:p>
        </p:txBody>
      </p:sp>
      <p:pic>
        <p:nvPicPr>
          <p:cNvPr id="1025" name="Picture 1" descr="C:\Users\bros\AppData\Local\Microsoft\Windows\Temporary Internet Files\Content.IE5\GQQH7WYI\6.2.17 Postdui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035896"/>
            <a:ext cx="20574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WS/2010-08/motorag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3356992"/>
            <a:ext cx="5083519" cy="286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740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9347" y="1514838"/>
            <a:ext cx="8154539" cy="5010850"/>
          </a:xfrm>
          <a:prstGeom prst="rect">
            <a:avLst/>
          </a:prstGeom>
        </p:spPr>
      </p:pic>
      <p:sp>
        <p:nvSpPr>
          <p:cNvPr id="5" name="Tekstvak 4"/>
          <p:cNvSpPr txBox="1"/>
          <p:nvPr/>
        </p:nvSpPr>
        <p:spPr>
          <a:xfrm>
            <a:off x="1115616" y="980728"/>
            <a:ext cx="6696744" cy="523220"/>
          </a:xfrm>
          <a:prstGeom prst="rect">
            <a:avLst/>
          </a:prstGeom>
          <a:noFill/>
        </p:spPr>
        <p:txBody>
          <a:bodyPr wrap="square" rtlCol="0">
            <a:spAutoFit/>
          </a:bodyPr>
          <a:lstStyle/>
          <a:p>
            <a:r>
              <a:rPr lang="nl-NL" sz="2800" b="1" dirty="0" err="1" smtClean="0"/>
              <a:t>Timeline</a:t>
            </a:r>
            <a:r>
              <a:rPr lang="nl-NL" dirty="0" smtClean="0"/>
              <a:t> </a:t>
            </a:r>
            <a:endParaRPr lang="nl-NL" dirty="0"/>
          </a:p>
        </p:txBody>
      </p:sp>
    </p:spTree>
    <p:extLst>
      <p:ext uri="{BB962C8B-B14F-4D97-AF65-F5344CB8AC3E}">
        <p14:creationId xmlns:p14="http://schemas.microsoft.com/office/powerpoint/2010/main" val="1345172519"/>
      </p:ext>
    </p:extLst>
  </p:cSld>
  <p:clrMapOvr>
    <a:masterClrMapping/>
  </p:clrMapOvr>
  <p:transition spd="med">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592" y="1268760"/>
            <a:ext cx="7772400" cy="993775"/>
          </a:xfrm>
        </p:spPr>
        <p:txBody>
          <a:bodyPr/>
          <a:lstStyle/>
          <a:p>
            <a:r>
              <a:rPr lang="en-GB" dirty="0" smtClean="0"/>
              <a:t>Additional partners / observers sought </a:t>
            </a:r>
            <a:endParaRPr lang="en-GB" dirty="0"/>
          </a:p>
        </p:txBody>
      </p:sp>
      <p:sp>
        <p:nvSpPr>
          <p:cNvPr id="3" name="Tijdelijke aanduiding voor tekst 2"/>
          <p:cNvSpPr>
            <a:spLocks noGrp="1"/>
          </p:cNvSpPr>
          <p:nvPr>
            <p:ph type="body" sz="half" idx="1"/>
          </p:nvPr>
        </p:nvSpPr>
        <p:spPr>
          <a:xfrm>
            <a:off x="899592" y="2060848"/>
            <a:ext cx="3810000" cy="4032448"/>
          </a:xfrm>
        </p:spPr>
        <p:txBody>
          <a:bodyPr/>
          <a:lstStyle/>
          <a:p>
            <a:pPr marL="0" indent="0">
              <a:buNone/>
            </a:pPr>
            <a:r>
              <a:rPr lang="en-GB" dirty="0" smtClean="0"/>
              <a:t>Conditions to participate: </a:t>
            </a:r>
          </a:p>
          <a:p>
            <a:r>
              <a:rPr lang="en-GB" dirty="0" smtClean="0"/>
              <a:t>Additional expertise/ knowledge exchange </a:t>
            </a:r>
          </a:p>
          <a:p>
            <a:r>
              <a:rPr lang="en-GB" dirty="0" smtClean="0"/>
              <a:t>Additional country within NSR region  </a:t>
            </a:r>
          </a:p>
          <a:p>
            <a:r>
              <a:rPr lang="en-GB" dirty="0" smtClean="0"/>
              <a:t>Preferably end users</a:t>
            </a:r>
          </a:p>
          <a:p>
            <a:r>
              <a:rPr lang="en-GB" dirty="0" smtClean="0"/>
              <a:t>With a demo/pilot activity </a:t>
            </a:r>
          </a:p>
          <a:p>
            <a:r>
              <a:rPr lang="en-GB" dirty="0" smtClean="0"/>
              <a:t>Intended partner costs around €300.000 (at least € 200.000) </a:t>
            </a:r>
          </a:p>
          <a:p>
            <a:pPr marL="0" indent="0">
              <a:buNone/>
            </a:pPr>
            <a:endParaRPr lang="en-GB" i="1" dirty="0" smtClean="0"/>
          </a:p>
          <a:p>
            <a:pPr marL="0" indent="0">
              <a:buNone/>
            </a:pPr>
            <a:r>
              <a:rPr lang="en-GB" i="1" dirty="0" smtClean="0"/>
              <a:t>Other options: sub partnering to a real partner or observer </a:t>
            </a:r>
          </a:p>
          <a:p>
            <a:endParaRPr lang="nl-NL" dirty="0" smtClean="0"/>
          </a:p>
          <a:p>
            <a:endParaRPr lang="nl-NL" dirty="0"/>
          </a:p>
        </p:txBody>
      </p:sp>
      <p:pic>
        <p:nvPicPr>
          <p:cNvPr id="6" name="Picture 2"/>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5032786" y="1772816"/>
            <a:ext cx="4078725" cy="352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9633238"/>
      </p:ext>
    </p:extLst>
  </p:cSld>
  <p:clrMapOvr>
    <a:masterClrMapping/>
  </p:clrMapOvr>
  <p:transition spd="med">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48" y="0"/>
            <a:ext cx="79253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395536" y="2828835"/>
            <a:ext cx="3469411" cy="400110"/>
          </a:xfrm>
          <a:prstGeom prst="rect">
            <a:avLst/>
          </a:prstGeom>
        </p:spPr>
        <p:txBody>
          <a:bodyPr wrap="none">
            <a:spAutoFit/>
          </a:bodyPr>
          <a:lstStyle/>
          <a:p>
            <a:r>
              <a:rPr lang="nl-NL" dirty="0">
                <a:solidFill>
                  <a:srgbClr val="FF0000"/>
                </a:solidFill>
              </a:rPr>
              <a:t>Denmark, Germany, Sweden</a:t>
            </a:r>
          </a:p>
        </p:txBody>
      </p:sp>
    </p:spTree>
    <p:extLst>
      <p:ext uri="{BB962C8B-B14F-4D97-AF65-F5344CB8AC3E}">
        <p14:creationId xmlns:p14="http://schemas.microsoft.com/office/powerpoint/2010/main" val="3703139616"/>
      </p:ext>
    </p:extLst>
  </p:cSld>
  <p:clrMapOvr>
    <a:masterClrMapping/>
  </p:clrMapOvr>
  <p:transition spd="med">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255" y="1268760"/>
            <a:ext cx="4024019" cy="498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39" y="231198"/>
            <a:ext cx="4564134" cy="6457588"/>
          </a:xfrm>
          <a:prstGeom prst="rect">
            <a:avLst/>
          </a:prstGeom>
        </p:spPr>
      </p:pic>
      <p:sp>
        <p:nvSpPr>
          <p:cNvPr id="5" name="Tekstvak 4"/>
          <p:cNvSpPr txBox="1"/>
          <p:nvPr/>
        </p:nvSpPr>
        <p:spPr>
          <a:xfrm>
            <a:off x="5076056" y="476672"/>
            <a:ext cx="3884218" cy="400110"/>
          </a:xfrm>
          <a:prstGeom prst="rect">
            <a:avLst/>
          </a:prstGeom>
          <a:noFill/>
        </p:spPr>
        <p:txBody>
          <a:bodyPr wrap="square" rtlCol="0">
            <a:spAutoFit/>
          </a:bodyPr>
          <a:lstStyle/>
          <a:p>
            <a:r>
              <a:rPr lang="nl-NL" b="1" dirty="0" err="1" smtClean="0">
                <a:solidFill>
                  <a:schemeClr val="tx1"/>
                </a:solidFill>
              </a:rPr>
              <a:t>Bølgen</a:t>
            </a:r>
            <a:r>
              <a:rPr lang="nl-NL" b="1" dirty="0" smtClean="0">
                <a:solidFill>
                  <a:schemeClr val="tx1"/>
                </a:solidFill>
              </a:rPr>
              <a:t>: </a:t>
            </a:r>
            <a:r>
              <a:rPr lang="nl-NL" b="1" dirty="0" err="1" smtClean="0">
                <a:solidFill>
                  <a:schemeClr val="tx1"/>
                </a:solidFill>
              </a:rPr>
              <a:t>current</a:t>
            </a:r>
            <a:r>
              <a:rPr lang="nl-NL" b="1" dirty="0" smtClean="0">
                <a:solidFill>
                  <a:schemeClr val="tx1"/>
                </a:solidFill>
              </a:rPr>
              <a:t> partners</a:t>
            </a:r>
            <a:endParaRPr lang="nl-NL" b="1" dirty="0">
              <a:solidFill>
                <a:schemeClr val="tx1"/>
              </a:solidFill>
            </a:endParaRPr>
          </a:p>
        </p:txBody>
      </p:sp>
    </p:spTree>
    <p:extLst>
      <p:ext uri="{BB962C8B-B14F-4D97-AF65-F5344CB8AC3E}">
        <p14:creationId xmlns:p14="http://schemas.microsoft.com/office/powerpoint/2010/main" val="2295065715"/>
      </p:ext>
    </p:extLst>
  </p:cSld>
  <p:clrMapOvr>
    <a:masterClrMapping/>
  </p:clrMapOvr>
  <p:transition spd="med">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385888"/>
            <a:ext cx="67151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348878"/>
      </p:ext>
    </p:extLst>
  </p:cSld>
  <p:clrMapOvr>
    <a:masterClrMapping/>
  </p:clrMapOvr>
  <p:transition spd="med">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kstvak 4"/>
          <p:cNvSpPr txBox="1">
            <a:spLocks noChangeArrowheads="1"/>
          </p:cNvSpPr>
          <p:nvPr/>
        </p:nvSpPr>
        <p:spPr bwMode="auto">
          <a:xfrm>
            <a:off x="5371790" y="548680"/>
            <a:ext cx="37444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66"/>
                </a:solidFill>
                <a:latin typeface="Arial" charset="0"/>
                <a:ea typeface="ＭＳ Ｐゴシック" pitchFamily="34" charset="-128"/>
              </a:defRPr>
            </a:lvl1pPr>
            <a:lvl2pPr marL="742950" indent="-285750" eaLnBrk="0" hangingPunct="0">
              <a:defRPr sz="2000">
                <a:solidFill>
                  <a:srgbClr val="000066"/>
                </a:solidFill>
                <a:latin typeface="Arial" charset="0"/>
                <a:ea typeface="ＭＳ Ｐゴシック" pitchFamily="34" charset="-128"/>
              </a:defRPr>
            </a:lvl2pPr>
            <a:lvl3pPr marL="1143000" indent="-228600" eaLnBrk="0" hangingPunct="0">
              <a:defRPr sz="2000">
                <a:solidFill>
                  <a:srgbClr val="000066"/>
                </a:solidFill>
                <a:latin typeface="Arial" charset="0"/>
                <a:ea typeface="ＭＳ Ｐゴシック" pitchFamily="34" charset="-128"/>
              </a:defRPr>
            </a:lvl3pPr>
            <a:lvl4pPr marL="1600200" indent="-228600" eaLnBrk="0" hangingPunct="0">
              <a:defRPr sz="2000">
                <a:solidFill>
                  <a:srgbClr val="000066"/>
                </a:solidFill>
                <a:latin typeface="Arial" charset="0"/>
                <a:ea typeface="ＭＳ Ｐゴシック" pitchFamily="34" charset="-128"/>
              </a:defRPr>
            </a:lvl4pPr>
            <a:lvl5pPr marL="2057400" indent="-228600" eaLnBrk="0" hangingPunct="0">
              <a:defRPr sz="2000">
                <a:solidFill>
                  <a:srgbClr val="000066"/>
                </a:solidFill>
                <a:latin typeface="Arial" charset="0"/>
                <a:ea typeface="ＭＳ Ｐゴシック" pitchFamily="34" charset="-128"/>
              </a:defRPr>
            </a:lvl5pPr>
            <a:lvl6pPr marL="2514600" indent="-228600" eaLnBrk="0" fontAlgn="base" hangingPunct="0">
              <a:spcBef>
                <a:spcPct val="0"/>
              </a:spcBef>
              <a:spcAft>
                <a:spcPct val="0"/>
              </a:spcAft>
              <a:defRPr sz="2000">
                <a:solidFill>
                  <a:srgbClr val="000066"/>
                </a:solidFill>
                <a:latin typeface="Arial" charset="0"/>
                <a:ea typeface="ＭＳ Ｐゴシック" pitchFamily="34" charset="-128"/>
              </a:defRPr>
            </a:lvl6pPr>
            <a:lvl7pPr marL="2971800" indent="-228600" eaLnBrk="0" fontAlgn="base" hangingPunct="0">
              <a:spcBef>
                <a:spcPct val="0"/>
              </a:spcBef>
              <a:spcAft>
                <a:spcPct val="0"/>
              </a:spcAft>
              <a:defRPr sz="2000">
                <a:solidFill>
                  <a:srgbClr val="000066"/>
                </a:solidFill>
                <a:latin typeface="Arial" charset="0"/>
                <a:ea typeface="ＭＳ Ｐゴシック" pitchFamily="34" charset="-128"/>
              </a:defRPr>
            </a:lvl7pPr>
            <a:lvl8pPr marL="3429000" indent="-228600" eaLnBrk="0" fontAlgn="base" hangingPunct="0">
              <a:spcBef>
                <a:spcPct val="0"/>
              </a:spcBef>
              <a:spcAft>
                <a:spcPct val="0"/>
              </a:spcAft>
              <a:defRPr sz="2000">
                <a:solidFill>
                  <a:srgbClr val="000066"/>
                </a:solidFill>
                <a:latin typeface="Arial" charset="0"/>
                <a:ea typeface="ＭＳ Ｐゴシック" pitchFamily="34" charset="-128"/>
              </a:defRPr>
            </a:lvl8pPr>
            <a:lvl9pPr marL="3886200" indent="-228600" eaLnBrk="0" fontAlgn="base" hangingPunct="0">
              <a:spcBef>
                <a:spcPct val="0"/>
              </a:spcBef>
              <a:spcAft>
                <a:spcPct val="0"/>
              </a:spcAft>
              <a:defRPr sz="2000">
                <a:solidFill>
                  <a:srgbClr val="000066"/>
                </a:solidFill>
                <a:latin typeface="Arial" charset="0"/>
                <a:ea typeface="ＭＳ Ｐゴシック" pitchFamily="34" charset="-128"/>
              </a:defRPr>
            </a:lvl9pPr>
          </a:lstStyle>
          <a:p>
            <a:pPr algn="ctr" eaLnBrk="1" hangingPunct="1"/>
            <a:r>
              <a:rPr lang="nl-NL" sz="3200" b="1" dirty="0" smtClean="0">
                <a:solidFill>
                  <a:schemeClr val="tx1"/>
                </a:solidFill>
              </a:rPr>
              <a:t>The 24 water boards in the Netherlands</a:t>
            </a:r>
            <a:endParaRPr lang="nl-NL" sz="2600" b="1" dirty="0">
              <a:solidFill>
                <a:schemeClr val="tx1"/>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72" t="8505" r="43675" b="3219"/>
          <a:stretch/>
        </p:blipFill>
        <p:spPr bwMode="auto">
          <a:xfrm>
            <a:off x="0" y="31531"/>
            <a:ext cx="5508104" cy="686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Afbeeldingsresultaat voor kaart drents overijsselse del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5919" y="2118340"/>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7" descr="Afbeeldingsresultaat voor kaart drents overijsselse delta"/>
          <p:cNvSpPr>
            <a:spLocks noChangeAspect="1" noChangeArrowheads="1"/>
          </p:cNvSpPr>
          <p:nvPr/>
        </p:nvSpPr>
        <p:spPr bwMode="auto">
          <a:xfrm>
            <a:off x="117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9" descr="Afbeeldingsresultaat voor kaart drents overijsselse delta"/>
          <p:cNvSpPr>
            <a:spLocks noChangeAspect="1" noChangeArrowheads="1"/>
          </p:cNvSpPr>
          <p:nvPr/>
        </p:nvSpPr>
        <p:spPr bwMode="auto">
          <a:xfrm>
            <a:off x="2698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161570"/>
            <a:ext cx="200025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al 8"/>
          <p:cNvSpPr/>
          <p:nvPr/>
        </p:nvSpPr>
        <p:spPr bwMode="auto">
          <a:xfrm>
            <a:off x="3635896" y="2118340"/>
            <a:ext cx="936104" cy="950620"/>
          </a:xfrm>
          <a:prstGeom prst="ellipse">
            <a:avLst/>
          </a:prstGeom>
          <a:noFill/>
          <a:ln w="444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smtClean="0">
              <a:ln>
                <a:noFill/>
              </a:ln>
              <a:solidFill>
                <a:srgbClr val="000066"/>
              </a:solidFill>
              <a:effectLst/>
              <a:latin typeface="Arial" pitchFamily="34" charset="0"/>
              <a:ea typeface="ＭＳ Ｐゴシック" pitchFamily="68" charset="-128"/>
            </a:endParaRPr>
          </a:p>
        </p:txBody>
      </p:sp>
      <p:cxnSp>
        <p:nvCxnSpPr>
          <p:cNvPr id="11" name="Rechte verbindingslijn 10"/>
          <p:cNvCxnSpPr/>
          <p:nvPr/>
        </p:nvCxnSpPr>
        <p:spPr bwMode="auto">
          <a:xfrm>
            <a:off x="4572000" y="2593650"/>
            <a:ext cx="1152128" cy="324790"/>
          </a:xfrm>
          <a:prstGeom prst="line">
            <a:avLst/>
          </a:prstGeom>
          <a:noFill/>
          <a:ln w="444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Rechte verbindingslijn met pijl 12"/>
          <p:cNvCxnSpPr/>
          <p:nvPr/>
        </p:nvCxnSpPr>
        <p:spPr bwMode="auto">
          <a:xfrm>
            <a:off x="4572000" y="2593650"/>
            <a:ext cx="1152128" cy="162395"/>
          </a:xfrm>
          <a:prstGeom prst="straightConnector1">
            <a:avLst/>
          </a:prstGeom>
          <a:noFill/>
          <a:ln>
            <a:noFill/>
            <a:tailEnd type="arrow"/>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024474618"/>
      </p:ext>
    </p:extLst>
  </p:cSld>
  <p:clrMapOvr>
    <a:masterClrMapping/>
  </p:clrMapOvr>
  <p:transition spd="med">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285"/>
          <a:stretch/>
        </p:blipFill>
        <p:spPr bwMode="auto">
          <a:xfrm>
            <a:off x="107504" y="1628800"/>
            <a:ext cx="7038975" cy="26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621428" y="4444661"/>
            <a:ext cx="8244408" cy="1815882"/>
          </a:xfrm>
          <a:prstGeom prst="rect">
            <a:avLst/>
          </a:prstGeom>
          <a:solidFill>
            <a:schemeClr val="accent1"/>
          </a:solidFill>
        </p:spPr>
        <p:txBody>
          <a:bodyPr wrap="square">
            <a:spAutoFit/>
          </a:bodyPr>
          <a:lstStyle/>
          <a:p>
            <a:r>
              <a:rPr lang="en-US" sz="1600" b="1" dirty="0" smtClean="0">
                <a:solidFill>
                  <a:schemeClr val="tx1"/>
                </a:solidFill>
              </a:rPr>
              <a:t>NSR program indicators:</a:t>
            </a:r>
          </a:p>
          <a:p>
            <a:endParaRPr lang="en-US" sz="1600" dirty="0" smtClean="0">
              <a:solidFill>
                <a:schemeClr val="tx1"/>
              </a:solidFill>
            </a:endParaRPr>
          </a:p>
          <a:p>
            <a:pPr marL="342900" indent="-342900">
              <a:buFont typeface="+mj-lt"/>
              <a:buAutoNum type="arabicPeriod"/>
            </a:pPr>
            <a:r>
              <a:rPr lang="en-US" sz="1600" i="1" dirty="0" smtClean="0">
                <a:solidFill>
                  <a:schemeClr val="tx1"/>
                </a:solidFill>
              </a:rPr>
              <a:t>Capacity of relevant NSR authorities to identify and implement solutions for improving </a:t>
            </a:r>
            <a:r>
              <a:rPr lang="nl-NL" sz="1600" i="1" dirty="0" err="1" smtClean="0">
                <a:solidFill>
                  <a:schemeClr val="tx1"/>
                </a:solidFill>
              </a:rPr>
              <a:t>climate</a:t>
            </a:r>
            <a:r>
              <a:rPr lang="nl-NL" sz="1600" i="1" dirty="0" smtClean="0">
                <a:solidFill>
                  <a:schemeClr val="tx1"/>
                </a:solidFill>
              </a:rPr>
              <a:t> change </a:t>
            </a:r>
            <a:r>
              <a:rPr lang="nl-NL" sz="1600" i="1" dirty="0" err="1" smtClean="0">
                <a:solidFill>
                  <a:schemeClr val="tx1"/>
                </a:solidFill>
              </a:rPr>
              <a:t>resilience</a:t>
            </a:r>
            <a:r>
              <a:rPr lang="nl-NL" sz="1600" i="1" dirty="0" smtClean="0">
                <a:solidFill>
                  <a:schemeClr val="tx1"/>
                </a:solidFill>
              </a:rPr>
              <a:t>;</a:t>
            </a:r>
          </a:p>
          <a:p>
            <a:pPr marL="342900" indent="-342900">
              <a:buFont typeface="+mj-lt"/>
              <a:buAutoNum type="arabicPeriod"/>
            </a:pPr>
            <a:endParaRPr lang="en-US" sz="1600" i="1" dirty="0" smtClean="0">
              <a:solidFill>
                <a:schemeClr val="tx1"/>
              </a:solidFill>
            </a:endParaRPr>
          </a:p>
          <a:p>
            <a:pPr marL="342900" indent="-342900">
              <a:buFont typeface="+mj-lt"/>
              <a:buAutoNum type="arabicPeriod"/>
            </a:pPr>
            <a:r>
              <a:rPr lang="en-US" sz="1600" i="1" dirty="0" smtClean="0">
                <a:solidFill>
                  <a:schemeClr val="tx1"/>
                </a:solidFill>
              </a:rPr>
              <a:t>Capacity of authorities to increase the scope and quality of innovation in public service </a:t>
            </a:r>
            <a:r>
              <a:rPr lang="nl-NL" sz="1600" i="1" dirty="0" smtClean="0">
                <a:solidFill>
                  <a:schemeClr val="tx1"/>
                </a:solidFill>
              </a:rPr>
              <a:t>delivery.</a:t>
            </a:r>
          </a:p>
        </p:txBody>
      </p:sp>
      <p:sp>
        <p:nvSpPr>
          <p:cNvPr id="3" name="PIJL-OMLAAG 2"/>
          <p:cNvSpPr/>
          <p:nvPr/>
        </p:nvSpPr>
        <p:spPr bwMode="auto">
          <a:xfrm rot="20572679">
            <a:off x="4285952" y="3126911"/>
            <a:ext cx="468052" cy="1061331"/>
          </a:xfrm>
          <a:prstGeom prst="downArrow">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smtClean="0">
              <a:ln>
                <a:noFill/>
              </a:ln>
              <a:solidFill>
                <a:srgbClr val="000066"/>
              </a:solidFill>
              <a:effectLst/>
              <a:latin typeface="Arial" pitchFamily="34" charset="0"/>
              <a:ea typeface="ＭＳ Ｐゴシック" pitchFamily="68" charset="-128"/>
            </a:endParaRPr>
          </a:p>
        </p:txBody>
      </p:sp>
      <p:sp>
        <p:nvSpPr>
          <p:cNvPr id="4" name="Tekstvak 3"/>
          <p:cNvSpPr txBox="1"/>
          <p:nvPr/>
        </p:nvSpPr>
        <p:spPr>
          <a:xfrm>
            <a:off x="1331640" y="1052736"/>
            <a:ext cx="6192688" cy="430887"/>
          </a:xfrm>
          <a:prstGeom prst="rect">
            <a:avLst/>
          </a:prstGeom>
          <a:noFill/>
        </p:spPr>
        <p:txBody>
          <a:bodyPr wrap="square" rtlCol="0">
            <a:spAutoFit/>
          </a:bodyPr>
          <a:lstStyle/>
          <a:p>
            <a:r>
              <a:rPr lang="en-US" sz="2200" b="1" dirty="0" err="1" smtClean="0">
                <a:solidFill>
                  <a:schemeClr val="tx1"/>
                </a:solidFill>
              </a:rPr>
              <a:t>Bølgen</a:t>
            </a:r>
            <a:r>
              <a:rPr lang="en-US" sz="2200" b="1" dirty="0" smtClean="0">
                <a:solidFill>
                  <a:schemeClr val="tx1"/>
                </a:solidFill>
              </a:rPr>
              <a:t> &amp; </a:t>
            </a:r>
            <a:r>
              <a:rPr lang="en-US" sz="2200" b="1" dirty="0" err="1" smtClean="0">
                <a:solidFill>
                  <a:schemeClr val="tx1"/>
                </a:solidFill>
              </a:rPr>
              <a:t>Interreg</a:t>
            </a:r>
            <a:r>
              <a:rPr lang="en-US" sz="2200" b="1" dirty="0" smtClean="0">
                <a:solidFill>
                  <a:schemeClr val="tx1"/>
                </a:solidFill>
              </a:rPr>
              <a:t> NSR</a:t>
            </a:r>
            <a:endParaRPr lang="nl-NL" sz="2200" b="1" dirty="0">
              <a:solidFill>
                <a:schemeClr val="tx1"/>
              </a:solidFill>
            </a:endParaRPr>
          </a:p>
        </p:txBody>
      </p:sp>
    </p:spTree>
    <p:extLst>
      <p:ext uri="{BB962C8B-B14F-4D97-AF65-F5344CB8AC3E}">
        <p14:creationId xmlns:p14="http://schemas.microsoft.com/office/powerpoint/2010/main" val="4161818536"/>
      </p:ext>
    </p:extLst>
  </p:cSld>
  <p:clrMapOvr>
    <a:masterClrMapping/>
  </p:clrMapOvr>
  <p:transition spd="med">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27584" y="1340768"/>
            <a:ext cx="7772400" cy="1470025"/>
          </a:xfrm>
        </p:spPr>
        <p:txBody>
          <a:bodyPr/>
          <a:lstStyle/>
          <a:p>
            <a:pPr algn="ctr"/>
            <a:r>
              <a:rPr lang="en-US" dirty="0" smtClean="0"/>
              <a:t>Interested? Please contact: </a:t>
            </a:r>
            <a:br>
              <a:rPr lang="en-US" dirty="0" smtClean="0"/>
            </a:br>
            <a:endParaRPr lang="nl-NL" dirty="0"/>
          </a:p>
        </p:txBody>
      </p:sp>
      <p:sp>
        <p:nvSpPr>
          <p:cNvPr id="3" name="Ondertitel 2"/>
          <p:cNvSpPr>
            <a:spLocks noGrp="1"/>
          </p:cNvSpPr>
          <p:nvPr>
            <p:ph type="subTitle" idx="1"/>
          </p:nvPr>
        </p:nvSpPr>
        <p:spPr>
          <a:xfrm>
            <a:off x="1115616" y="2204864"/>
            <a:ext cx="7016824" cy="3672408"/>
          </a:xfrm>
          <a:solidFill>
            <a:schemeClr val="accent1"/>
          </a:solidFill>
        </p:spPr>
        <p:txBody>
          <a:bodyPr/>
          <a:lstStyle/>
          <a:p>
            <a:endParaRPr lang="en-US" dirty="0" smtClean="0">
              <a:solidFill>
                <a:schemeClr val="tx1"/>
              </a:solidFill>
            </a:endParaRPr>
          </a:p>
          <a:p>
            <a:r>
              <a:rPr lang="en-US" sz="2200" dirty="0" err="1" smtClean="0">
                <a:solidFill>
                  <a:schemeClr val="tx1"/>
                </a:solidFill>
              </a:rPr>
              <a:t>Waterboard</a:t>
            </a:r>
            <a:r>
              <a:rPr lang="en-US" sz="2200" dirty="0" smtClean="0">
                <a:solidFill>
                  <a:schemeClr val="tx1"/>
                </a:solidFill>
              </a:rPr>
              <a:t> Groot </a:t>
            </a:r>
            <a:r>
              <a:rPr lang="en-US" sz="2200" dirty="0" err="1" smtClean="0">
                <a:solidFill>
                  <a:schemeClr val="tx1"/>
                </a:solidFill>
              </a:rPr>
              <a:t>Salland</a:t>
            </a:r>
            <a:r>
              <a:rPr lang="en-US" sz="2200" dirty="0" smtClean="0">
                <a:solidFill>
                  <a:schemeClr val="tx1"/>
                </a:solidFill>
              </a:rPr>
              <a:t> </a:t>
            </a:r>
          </a:p>
          <a:p>
            <a:endParaRPr lang="en-US" dirty="0">
              <a:solidFill>
                <a:schemeClr val="tx1"/>
              </a:solidFill>
            </a:endParaRPr>
          </a:p>
          <a:p>
            <a:r>
              <a:rPr lang="en-US" sz="2200" b="1" dirty="0" smtClean="0">
                <a:solidFill>
                  <a:schemeClr val="tx1"/>
                </a:solidFill>
              </a:rPr>
              <a:t>Charlotte van der Gun </a:t>
            </a:r>
          </a:p>
          <a:p>
            <a:r>
              <a:rPr lang="en-US" sz="2200" b="1" dirty="0" smtClean="0">
                <a:solidFill>
                  <a:schemeClr val="tx1"/>
                </a:solidFill>
              </a:rPr>
              <a:t>+31 38 4556700</a:t>
            </a:r>
          </a:p>
          <a:p>
            <a:r>
              <a:rPr lang="en-US" sz="2200" b="1" dirty="0" smtClean="0">
                <a:solidFill>
                  <a:schemeClr val="tx1"/>
                </a:solidFill>
              </a:rPr>
              <a:t>+31 6 310 26 225</a:t>
            </a:r>
          </a:p>
          <a:p>
            <a:r>
              <a:rPr lang="en-US" sz="2200" b="1" dirty="0" smtClean="0">
                <a:solidFill>
                  <a:schemeClr val="tx1"/>
                </a:solidFill>
                <a:hlinkClick r:id="rId3"/>
              </a:rPr>
              <a:t>cgun@wgs.nl</a:t>
            </a:r>
            <a:endParaRPr lang="en-US" sz="2200" b="1" dirty="0" smtClean="0">
              <a:solidFill>
                <a:schemeClr val="tx1"/>
              </a:solidFill>
            </a:endParaRPr>
          </a:p>
          <a:p>
            <a:r>
              <a:rPr lang="en-US" sz="2200" b="1" dirty="0" smtClean="0">
                <a:solidFill>
                  <a:schemeClr val="tx1"/>
                </a:solidFill>
                <a:hlinkClick r:id="rId4"/>
              </a:rPr>
              <a:t>www.wgs.nl</a:t>
            </a:r>
            <a:endParaRPr lang="en-US" sz="2200" b="1" dirty="0" smtClean="0">
              <a:solidFill>
                <a:schemeClr val="tx1"/>
              </a:solidFill>
            </a:endParaRPr>
          </a:p>
          <a:p>
            <a:endParaRPr lang="en-US" sz="2200" b="1" dirty="0" smtClean="0">
              <a:solidFill>
                <a:schemeClr val="tx1"/>
              </a:solidFill>
            </a:endParaRPr>
          </a:p>
          <a:p>
            <a:endParaRPr lang="en-US" dirty="0" smtClean="0"/>
          </a:p>
          <a:p>
            <a:endParaRPr lang="nl-NL" dirty="0"/>
          </a:p>
        </p:txBody>
      </p:sp>
    </p:spTree>
    <p:extLst>
      <p:ext uri="{BB962C8B-B14F-4D97-AF65-F5344CB8AC3E}">
        <p14:creationId xmlns:p14="http://schemas.microsoft.com/office/powerpoint/2010/main" val="2766786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425" y="2363308"/>
            <a:ext cx="3578475" cy="1887087"/>
          </a:xfrm>
          <a:prstGeom prst="rect">
            <a:avLst/>
          </a:prstGeom>
        </p:spPr>
      </p:pic>
      <p:grpSp>
        <p:nvGrpSpPr>
          <p:cNvPr id="5" name="Groep 4"/>
          <p:cNvGrpSpPr/>
          <p:nvPr/>
        </p:nvGrpSpPr>
        <p:grpSpPr>
          <a:xfrm>
            <a:off x="240135" y="2058545"/>
            <a:ext cx="3710944" cy="2195976"/>
            <a:chOff x="711320" y="2060848"/>
            <a:chExt cx="3710944" cy="2195976"/>
          </a:xfrm>
        </p:grpSpPr>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320" y="2060848"/>
              <a:ext cx="3239759" cy="1624630"/>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313" y="3523297"/>
              <a:ext cx="2514951" cy="733527"/>
            </a:xfrm>
            <a:prstGeom prst="rect">
              <a:avLst/>
            </a:prstGeom>
          </p:spPr>
        </p:pic>
      </p:grpSp>
    </p:spTree>
    <p:extLst>
      <p:ext uri="{BB962C8B-B14F-4D97-AF65-F5344CB8AC3E}">
        <p14:creationId xmlns:p14="http://schemas.microsoft.com/office/powerpoint/2010/main" val="1259414880"/>
      </p:ext>
    </p:extLst>
  </p:cSld>
  <p:clrMapOvr>
    <a:masterClrMapping/>
  </p:clrMapOvr>
  <p:transition spd="med">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9512" y="2060848"/>
            <a:ext cx="8676456" cy="707886"/>
          </a:xfrm>
          <a:prstGeom prst="rect">
            <a:avLst/>
          </a:prstGeom>
        </p:spPr>
        <p:txBody>
          <a:bodyPr wrap="square">
            <a:spAutoFit/>
          </a:bodyPr>
          <a:lstStyle/>
          <a:p>
            <a:r>
              <a:rPr lang="en-GB" dirty="0">
                <a:hlinkClick r:id="rId2"/>
              </a:rPr>
              <a:t>https://</a:t>
            </a:r>
            <a:r>
              <a:rPr lang="en-GB" dirty="0" smtClean="0">
                <a:hlinkClick r:id="rId2"/>
              </a:rPr>
              <a:t>www.youtube.com/watch?feature=player_detailpage&amp;v=sIj4v8TfnyU</a:t>
            </a:r>
            <a:endParaRPr lang="en-GB" dirty="0" smtClean="0"/>
          </a:p>
          <a:p>
            <a:endParaRPr lang="en-GB" dirty="0"/>
          </a:p>
        </p:txBody>
      </p:sp>
    </p:spTree>
    <p:extLst>
      <p:ext uri="{BB962C8B-B14F-4D97-AF65-F5344CB8AC3E}">
        <p14:creationId xmlns:p14="http://schemas.microsoft.com/office/powerpoint/2010/main" val="1624322287"/>
      </p:ext>
    </p:extLst>
  </p:cSld>
  <p:clrMapOvr>
    <a:masterClrMapping/>
  </p:clrMapOvr>
  <p:transition spd="med">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8" y="-1"/>
            <a:ext cx="4808042" cy="670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2858" t="28846" r="16315" b="17605"/>
          <a:stretch/>
        </p:blipFill>
        <p:spPr bwMode="auto">
          <a:xfrm>
            <a:off x="5635359" y="2204863"/>
            <a:ext cx="2969089" cy="266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004048" y="1076138"/>
            <a:ext cx="3995936" cy="830997"/>
          </a:xfrm>
          <a:prstGeom prst="rect">
            <a:avLst/>
          </a:prstGeom>
          <a:noFill/>
        </p:spPr>
        <p:txBody>
          <a:bodyPr wrap="square" rtlCol="0">
            <a:spAutoFit/>
          </a:bodyPr>
          <a:lstStyle/>
          <a:p>
            <a:pPr algn="ctr"/>
            <a:r>
              <a:rPr lang="en-US" sz="2400" b="1" dirty="0" smtClean="0">
                <a:solidFill>
                  <a:schemeClr val="tx1"/>
                </a:solidFill>
              </a:rPr>
              <a:t>The major water systems of the Netherlands</a:t>
            </a:r>
            <a:endParaRPr lang="nl-NL" sz="2400" b="1" dirty="0">
              <a:solidFill>
                <a:schemeClr val="tx1"/>
              </a:solidFill>
            </a:endParaRPr>
          </a:p>
        </p:txBody>
      </p:sp>
    </p:spTree>
    <p:extLst>
      <p:ext uri="{BB962C8B-B14F-4D97-AF65-F5344CB8AC3E}">
        <p14:creationId xmlns:p14="http://schemas.microsoft.com/office/powerpoint/2010/main" val="3953009009"/>
      </p:ext>
    </p:extLst>
  </p:cSld>
  <p:clrMapOvr>
    <a:masterClrMapping/>
  </p:clrMapOvr>
  <p:transition spd="med">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692696"/>
            <a:ext cx="9612560" cy="514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885718"/>
      </p:ext>
    </p:extLst>
  </p:cSld>
  <p:clrMapOvr>
    <a:masterClrMapping/>
  </p:clrMapOvr>
  <p:transition spd="med">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Afbeelding 2"/>
          <p:cNvPicPr>
            <a:picLocks noChangeAspect="1"/>
          </p:cNvPicPr>
          <p:nvPr/>
        </p:nvPicPr>
        <p:blipFill rotWithShape="1">
          <a:blip r:embed="rId3">
            <a:extLst>
              <a:ext uri="{28A0092B-C50C-407E-A947-70E740481C1C}">
                <a14:useLocalDpi xmlns:a14="http://schemas.microsoft.com/office/drawing/2010/main" val="0"/>
              </a:ext>
            </a:extLst>
          </a:blip>
          <a:srcRect b="77997"/>
          <a:stretch/>
        </p:blipFill>
        <p:spPr bwMode="auto">
          <a:xfrm>
            <a:off x="4349750" y="980728"/>
            <a:ext cx="4794250" cy="126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429000"/>
            <a:ext cx="65833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kstvak 3"/>
          <p:cNvSpPr txBox="1">
            <a:spLocks noChangeArrowheads="1"/>
          </p:cNvSpPr>
          <p:nvPr/>
        </p:nvSpPr>
        <p:spPr bwMode="auto">
          <a:xfrm>
            <a:off x="179512" y="1555836"/>
            <a:ext cx="39812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66"/>
                </a:solidFill>
                <a:latin typeface="Arial" charset="0"/>
                <a:ea typeface="ＭＳ Ｐゴシック" pitchFamily="34" charset="-128"/>
              </a:defRPr>
            </a:lvl1pPr>
            <a:lvl2pPr marL="742950" indent="-285750" eaLnBrk="0" hangingPunct="0">
              <a:defRPr sz="2000">
                <a:solidFill>
                  <a:srgbClr val="000066"/>
                </a:solidFill>
                <a:latin typeface="Arial" charset="0"/>
                <a:ea typeface="ＭＳ Ｐゴシック" pitchFamily="34" charset="-128"/>
              </a:defRPr>
            </a:lvl2pPr>
            <a:lvl3pPr marL="1143000" indent="-228600" eaLnBrk="0" hangingPunct="0">
              <a:defRPr sz="2000">
                <a:solidFill>
                  <a:srgbClr val="000066"/>
                </a:solidFill>
                <a:latin typeface="Arial" charset="0"/>
                <a:ea typeface="ＭＳ Ｐゴシック" pitchFamily="34" charset="-128"/>
              </a:defRPr>
            </a:lvl3pPr>
            <a:lvl4pPr marL="1600200" indent="-228600" eaLnBrk="0" hangingPunct="0">
              <a:defRPr sz="2000">
                <a:solidFill>
                  <a:srgbClr val="000066"/>
                </a:solidFill>
                <a:latin typeface="Arial" charset="0"/>
                <a:ea typeface="ＭＳ Ｐゴシック" pitchFamily="34" charset="-128"/>
              </a:defRPr>
            </a:lvl4pPr>
            <a:lvl5pPr marL="2057400" indent="-228600" eaLnBrk="0" hangingPunct="0">
              <a:defRPr sz="2000">
                <a:solidFill>
                  <a:srgbClr val="000066"/>
                </a:solidFill>
                <a:latin typeface="Arial" charset="0"/>
                <a:ea typeface="ＭＳ Ｐゴシック" pitchFamily="34" charset="-128"/>
              </a:defRPr>
            </a:lvl5pPr>
            <a:lvl6pPr marL="2514600" indent="-228600" eaLnBrk="0" fontAlgn="base" hangingPunct="0">
              <a:spcBef>
                <a:spcPct val="0"/>
              </a:spcBef>
              <a:spcAft>
                <a:spcPct val="0"/>
              </a:spcAft>
              <a:defRPr sz="2000">
                <a:solidFill>
                  <a:srgbClr val="000066"/>
                </a:solidFill>
                <a:latin typeface="Arial" charset="0"/>
                <a:ea typeface="ＭＳ Ｐゴシック" pitchFamily="34" charset="-128"/>
              </a:defRPr>
            </a:lvl6pPr>
            <a:lvl7pPr marL="2971800" indent="-228600" eaLnBrk="0" fontAlgn="base" hangingPunct="0">
              <a:spcBef>
                <a:spcPct val="0"/>
              </a:spcBef>
              <a:spcAft>
                <a:spcPct val="0"/>
              </a:spcAft>
              <a:defRPr sz="2000">
                <a:solidFill>
                  <a:srgbClr val="000066"/>
                </a:solidFill>
                <a:latin typeface="Arial" charset="0"/>
                <a:ea typeface="ＭＳ Ｐゴシック" pitchFamily="34" charset="-128"/>
              </a:defRPr>
            </a:lvl7pPr>
            <a:lvl8pPr marL="3429000" indent="-228600" eaLnBrk="0" fontAlgn="base" hangingPunct="0">
              <a:spcBef>
                <a:spcPct val="0"/>
              </a:spcBef>
              <a:spcAft>
                <a:spcPct val="0"/>
              </a:spcAft>
              <a:defRPr sz="2000">
                <a:solidFill>
                  <a:srgbClr val="000066"/>
                </a:solidFill>
                <a:latin typeface="Arial" charset="0"/>
                <a:ea typeface="ＭＳ Ｐゴシック" pitchFamily="34" charset="-128"/>
              </a:defRPr>
            </a:lvl8pPr>
            <a:lvl9pPr marL="3886200" indent="-228600" eaLnBrk="0" fontAlgn="base" hangingPunct="0">
              <a:spcBef>
                <a:spcPct val="0"/>
              </a:spcBef>
              <a:spcAft>
                <a:spcPct val="0"/>
              </a:spcAft>
              <a:defRPr sz="2000">
                <a:solidFill>
                  <a:srgbClr val="000066"/>
                </a:solidFill>
                <a:latin typeface="Arial" charset="0"/>
                <a:ea typeface="ＭＳ Ｐゴシック" pitchFamily="34" charset="-128"/>
              </a:defRPr>
            </a:lvl9pPr>
          </a:lstStyle>
          <a:p>
            <a:pPr eaLnBrk="1" hangingPunct="1"/>
            <a:r>
              <a:rPr lang="nl-NL" sz="2400" b="1" dirty="0" smtClean="0">
                <a:solidFill>
                  <a:srgbClr val="0070C0"/>
                </a:solidFill>
              </a:rPr>
              <a:t>Kampen, the Netherlands</a:t>
            </a:r>
          </a:p>
          <a:p>
            <a:pPr eaLnBrk="1" hangingPunct="1"/>
            <a:r>
              <a:rPr lang="nl-NL" sz="2400" b="1" dirty="0" smtClean="0">
                <a:solidFill>
                  <a:srgbClr val="0070C0"/>
                </a:solidFill>
              </a:rPr>
              <a:t>16-17 September 2015</a:t>
            </a:r>
          </a:p>
          <a:p>
            <a:pPr eaLnBrk="1" hangingPunct="1"/>
            <a:r>
              <a:rPr lang="nl-NL" sz="1200" dirty="0" smtClean="0">
                <a:solidFill>
                  <a:schemeClr val="tx1"/>
                </a:solidFill>
              </a:rPr>
              <a:t>People </a:t>
            </a:r>
            <a:r>
              <a:rPr lang="nl-NL" sz="1200" dirty="0" err="1" smtClean="0">
                <a:solidFill>
                  <a:schemeClr val="tx1"/>
                </a:solidFill>
              </a:rPr>
              <a:t>from</a:t>
            </a:r>
            <a:r>
              <a:rPr lang="nl-NL" sz="1200" dirty="0" smtClean="0">
                <a:solidFill>
                  <a:schemeClr val="tx1"/>
                </a:solidFill>
              </a:rPr>
              <a:t> UK, Norway, Sweden &amp; NL </a:t>
            </a:r>
            <a:r>
              <a:rPr lang="nl-NL" sz="1200" dirty="0" err="1" smtClean="0">
                <a:solidFill>
                  <a:schemeClr val="tx1"/>
                </a:solidFill>
              </a:rPr>
              <a:t>experience</a:t>
            </a:r>
            <a:r>
              <a:rPr lang="nl-NL" sz="1200" dirty="0" smtClean="0">
                <a:solidFill>
                  <a:schemeClr val="tx1"/>
                </a:solidFill>
              </a:rPr>
              <a:t> the </a:t>
            </a:r>
            <a:r>
              <a:rPr lang="en-US" sz="1200" dirty="0" smtClean="0">
                <a:solidFill>
                  <a:schemeClr val="tx1"/>
                </a:solidFill>
              </a:rPr>
              <a:t>the flood </a:t>
            </a:r>
            <a:r>
              <a:rPr lang="en-US" sz="1200" dirty="0" err="1" smtClean="0">
                <a:solidFill>
                  <a:schemeClr val="tx1"/>
                </a:solidFill>
              </a:rPr>
              <a:t>defence</a:t>
            </a:r>
            <a:r>
              <a:rPr lang="en-US" sz="1200" dirty="0" smtClean="0">
                <a:solidFill>
                  <a:schemeClr val="tx1"/>
                </a:solidFill>
              </a:rPr>
              <a:t> system </a:t>
            </a:r>
            <a:r>
              <a:rPr lang="en-US" sz="1200" dirty="0" err="1" smtClean="0">
                <a:solidFill>
                  <a:schemeClr val="tx1"/>
                </a:solidFill>
              </a:rPr>
              <a:t>Kampen</a:t>
            </a:r>
            <a:r>
              <a:rPr lang="en-US" sz="1200" dirty="0" smtClean="0">
                <a:solidFill>
                  <a:schemeClr val="tx1"/>
                </a:solidFill>
              </a:rPr>
              <a:t> exercise </a:t>
            </a:r>
          </a:p>
          <a:p>
            <a:pPr eaLnBrk="1" hangingPunct="1"/>
            <a:r>
              <a:rPr lang="en-US" sz="1200" dirty="0" smtClean="0">
                <a:solidFill>
                  <a:schemeClr val="tx1"/>
                </a:solidFill>
              </a:rPr>
              <a:t>And demonstration of 2 tools for efficient communication</a:t>
            </a:r>
            <a:endParaRPr lang="nl-NL" sz="1200" dirty="0">
              <a:solidFill>
                <a:schemeClr val="tx1"/>
              </a:solidFill>
            </a:endParaRPr>
          </a:p>
        </p:txBody>
      </p:sp>
      <p:sp>
        <p:nvSpPr>
          <p:cNvPr id="2" name="Tekstvak 1"/>
          <p:cNvSpPr txBox="1"/>
          <p:nvPr/>
        </p:nvSpPr>
        <p:spPr>
          <a:xfrm>
            <a:off x="4368721" y="2248334"/>
            <a:ext cx="5140116" cy="276999"/>
          </a:xfrm>
          <a:prstGeom prst="rect">
            <a:avLst/>
          </a:prstGeom>
          <a:noFill/>
        </p:spPr>
        <p:txBody>
          <a:bodyPr wrap="square" rtlCol="0">
            <a:spAutoFit/>
          </a:bodyPr>
          <a:lstStyle/>
          <a:p>
            <a:r>
              <a:rPr lang="nl-NL" sz="1200" i="1" dirty="0" smtClean="0">
                <a:solidFill>
                  <a:srgbClr val="FF0000"/>
                </a:solidFill>
              </a:rPr>
              <a:t>High water brigade in Kampen has </a:t>
            </a:r>
            <a:r>
              <a:rPr lang="nl-NL" sz="1200" i="1" dirty="0" err="1" smtClean="0">
                <a:solidFill>
                  <a:srgbClr val="FF0000"/>
                </a:solidFill>
              </a:rPr>
              <a:t>national</a:t>
            </a:r>
            <a:r>
              <a:rPr lang="nl-NL" sz="1200" i="1" dirty="0">
                <a:solidFill>
                  <a:srgbClr val="FF0000"/>
                </a:solidFill>
              </a:rPr>
              <a:t> </a:t>
            </a:r>
            <a:r>
              <a:rPr lang="nl-NL" sz="1200" i="1" dirty="0" smtClean="0">
                <a:solidFill>
                  <a:srgbClr val="FF0000"/>
                </a:solidFill>
              </a:rPr>
              <a:t>‘scoop’ </a:t>
            </a:r>
            <a:r>
              <a:rPr lang="nl-NL" sz="1200" i="1" dirty="0" err="1" smtClean="0">
                <a:solidFill>
                  <a:srgbClr val="FF0000"/>
                </a:solidFill>
              </a:rPr>
              <a:t>with</a:t>
            </a:r>
            <a:r>
              <a:rPr lang="nl-NL" sz="1200" i="1" dirty="0" smtClean="0">
                <a:solidFill>
                  <a:srgbClr val="FF0000"/>
                </a:solidFill>
              </a:rPr>
              <a:t> ‘</a:t>
            </a:r>
            <a:r>
              <a:rPr lang="nl-NL" sz="1200" i="1" dirty="0" err="1" smtClean="0">
                <a:solidFill>
                  <a:srgbClr val="FF0000"/>
                </a:solidFill>
              </a:rPr>
              <a:t>Bølgen</a:t>
            </a:r>
            <a:r>
              <a:rPr lang="nl-NL" sz="1200" i="1" dirty="0" smtClean="0">
                <a:solidFill>
                  <a:srgbClr val="FF0000"/>
                </a:solidFill>
              </a:rPr>
              <a:t>’</a:t>
            </a:r>
            <a:endParaRPr lang="nl-NL" sz="1200" i="1" dirty="0">
              <a:solidFill>
                <a:srgbClr val="FF0000"/>
              </a:solidFill>
            </a:endParaRPr>
          </a:p>
        </p:txBody>
      </p:sp>
      <p:sp>
        <p:nvSpPr>
          <p:cNvPr id="6" name="Tekstvak 5"/>
          <p:cNvSpPr txBox="1"/>
          <p:nvPr/>
        </p:nvSpPr>
        <p:spPr>
          <a:xfrm>
            <a:off x="1642403" y="5931019"/>
            <a:ext cx="7272808" cy="461665"/>
          </a:xfrm>
          <a:prstGeom prst="rect">
            <a:avLst/>
          </a:prstGeom>
          <a:noFill/>
        </p:spPr>
        <p:txBody>
          <a:bodyPr wrap="square" rtlCol="0">
            <a:spAutoFit/>
          </a:bodyPr>
          <a:lstStyle/>
          <a:p>
            <a:r>
              <a:rPr lang="nl-NL" sz="1200" i="1" dirty="0" smtClean="0">
                <a:solidFill>
                  <a:srgbClr val="FF0000"/>
                </a:solidFill>
              </a:rPr>
              <a:t>Waterboard Groot Salland is </a:t>
            </a:r>
            <a:r>
              <a:rPr lang="nl-NL" sz="1200" i="1" dirty="0" err="1" smtClean="0">
                <a:solidFill>
                  <a:srgbClr val="FF0000"/>
                </a:solidFill>
              </a:rPr>
              <a:t>trying</a:t>
            </a:r>
            <a:r>
              <a:rPr lang="nl-NL" sz="1200" i="1" dirty="0" smtClean="0">
                <a:solidFill>
                  <a:srgbClr val="FF0000"/>
                </a:solidFill>
              </a:rPr>
              <a:t> out 2 new tools </a:t>
            </a:r>
            <a:r>
              <a:rPr lang="nl-NL" sz="1200" i="1" dirty="0" err="1" smtClean="0">
                <a:solidFill>
                  <a:srgbClr val="FF0000"/>
                </a:solidFill>
              </a:rPr>
              <a:t>for</a:t>
            </a:r>
            <a:r>
              <a:rPr lang="nl-NL" sz="1200" i="1" dirty="0" smtClean="0">
                <a:solidFill>
                  <a:srgbClr val="FF0000"/>
                </a:solidFill>
              </a:rPr>
              <a:t> </a:t>
            </a:r>
            <a:r>
              <a:rPr lang="nl-NL" sz="1200" i="1" dirty="0" err="1" smtClean="0">
                <a:solidFill>
                  <a:srgbClr val="FF0000"/>
                </a:solidFill>
              </a:rPr>
              <a:t>communication</a:t>
            </a:r>
            <a:r>
              <a:rPr lang="nl-NL" sz="1200" i="1" dirty="0" smtClean="0">
                <a:solidFill>
                  <a:srgbClr val="FF0000"/>
                </a:solidFill>
              </a:rPr>
              <a:t> in </a:t>
            </a:r>
            <a:r>
              <a:rPr lang="nl-NL" sz="1200" i="1" dirty="0" err="1" smtClean="0">
                <a:solidFill>
                  <a:srgbClr val="FF0000"/>
                </a:solidFill>
              </a:rPr>
              <a:t>flood</a:t>
            </a:r>
            <a:r>
              <a:rPr lang="nl-NL" sz="1200" i="1" dirty="0" smtClean="0">
                <a:solidFill>
                  <a:srgbClr val="FF0000"/>
                </a:solidFill>
              </a:rPr>
              <a:t> </a:t>
            </a:r>
            <a:r>
              <a:rPr lang="nl-NL" sz="1200" i="1" dirty="0" err="1" smtClean="0">
                <a:solidFill>
                  <a:srgbClr val="FF0000"/>
                </a:solidFill>
              </a:rPr>
              <a:t>situations</a:t>
            </a:r>
            <a:r>
              <a:rPr lang="nl-NL" sz="1200" i="1" dirty="0" smtClean="0">
                <a:solidFill>
                  <a:srgbClr val="FF0000"/>
                </a:solidFill>
              </a:rPr>
              <a:t>. An SMS alert </a:t>
            </a:r>
            <a:r>
              <a:rPr lang="nl-NL" sz="1200" i="1" dirty="0" err="1" smtClean="0">
                <a:solidFill>
                  <a:srgbClr val="FF0000"/>
                </a:solidFill>
              </a:rPr>
              <a:t>for</a:t>
            </a:r>
            <a:r>
              <a:rPr lang="nl-NL" sz="1200" i="1" dirty="0" smtClean="0">
                <a:solidFill>
                  <a:srgbClr val="FF0000"/>
                </a:solidFill>
              </a:rPr>
              <a:t> </a:t>
            </a:r>
            <a:r>
              <a:rPr lang="nl-NL" sz="1200" i="1" dirty="0" err="1" smtClean="0">
                <a:solidFill>
                  <a:srgbClr val="FF0000"/>
                </a:solidFill>
              </a:rPr>
              <a:t>inhabitants</a:t>
            </a:r>
            <a:r>
              <a:rPr lang="nl-NL" sz="1200" i="1" dirty="0" smtClean="0">
                <a:solidFill>
                  <a:srgbClr val="FF0000"/>
                </a:solidFill>
              </a:rPr>
              <a:t> of Kampen </a:t>
            </a:r>
            <a:r>
              <a:rPr lang="nl-NL" sz="1200" i="1" dirty="0" err="1" smtClean="0">
                <a:solidFill>
                  <a:srgbClr val="FF0000"/>
                </a:solidFill>
              </a:rPr>
              <a:t>and</a:t>
            </a:r>
            <a:r>
              <a:rPr lang="nl-NL" sz="1200" i="1" dirty="0" smtClean="0">
                <a:solidFill>
                  <a:srgbClr val="FF0000"/>
                </a:solidFill>
              </a:rPr>
              <a:t> a free </a:t>
            </a:r>
            <a:r>
              <a:rPr lang="nl-NL" sz="1200" i="1" dirty="0" err="1" smtClean="0">
                <a:solidFill>
                  <a:srgbClr val="FF0000"/>
                </a:solidFill>
              </a:rPr>
              <a:t>app</a:t>
            </a:r>
            <a:r>
              <a:rPr lang="nl-NL" sz="1200" i="1" dirty="0" smtClean="0">
                <a:solidFill>
                  <a:srgbClr val="FF0000"/>
                </a:solidFill>
              </a:rPr>
              <a:t> </a:t>
            </a:r>
            <a:r>
              <a:rPr lang="nl-NL" sz="1200" i="1" dirty="0" err="1" smtClean="0">
                <a:solidFill>
                  <a:srgbClr val="FF0000"/>
                </a:solidFill>
              </a:rPr>
              <a:t>to</a:t>
            </a:r>
            <a:r>
              <a:rPr lang="nl-NL" sz="1200" i="1" dirty="0">
                <a:solidFill>
                  <a:srgbClr val="FF0000"/>
                </a:solidFill>
              </a:rPr>
              <a:t> </a:t>
            </a:r>
            <a:r>
              <a:rPr lang="nl-NL" sz="1200" i="1" dirty="0" smtClean="0">
                <a:solidFill>
                  <a:srgbClr val="FF0000"/>
                </a:solidFill>
              </a:rPr>
              <a:t>share</a:t>
            </a:r>
            <a:r>
              <a:rPr lang="en-US" sz="1200" i="1" dirty="0" smtClean="0">
                <a:solidFill>
                  <a:srgbClr val="FF0000"/>
                </a:solidFill>
                <a:effectLst/>
              </a:rPr>
              <a:t> Geo referenced photos and text (crowd sourcing</a:t>
            </a:r>
            <a:r>
              <a:rPr lang="en-US" sz="1200" i="1" dirty="0">
                <a:solidFill>
                  <a:srgbClr val="FF0000"/>
                </a:solidFill>
              </a:rPr>
              <a:t>)</a:t>
            </a:r>
            <a:endParaRPr lang="nl-NL" sz="1200" i="1" dirty="0">
              <a:solidFill>
                <a:srgbClr val="FF0000"/>
              </a:solidFill>
            </a:endParaRPr>
          </a:p>
        </p:txBody>
      </p:sp>
    </p:spTree>
  </p:cSld>
  <p:clrMapOvr>
    <a:masterClrMapping/>
  </p:clrMapOvr>
  <p:transition spd="med">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72"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4567" y="1919463"/>
            <a:ext cx="5135736" cy="49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970"/>
            <a:ext cx="4720126" cy="3165938"/>
          </a:xfrm>
          <a:prstGeom prst="rect">
            <a:avLst/>
          </a:prstGeom>
        </p:spPr>
      </p:pic>
      <p:sp>
        <p:nvSpPr>
          <p:cNvPr id="12" name="Rechthoek 11"/>
          <p:cNvSpPr/>
          <p:nvPr/>
        </p:nvSpPr>
        <p:spPr>
          <a:xfrm>
            <a:off x="179512" y="4725144"/>
            <a:ext cx="4031873" cy="1015663"/>
          </a:xfrm>
          <a:prstGeom prst="rect">
            <a:avLst/>
          </a:prstGeom>
        </p:spPr>
        <p:txBody>
          <a:bodyPr wrap="none">
            <a:spAutoFit/>
          </a:bodyPr>
          <a:lstStyle/>
          <a:p>
            <a:r>
              <a:rPr lang="en-US" b="1" dirty="0">
                <a:solidFill>
                  <a:schemeClr val="tx1"/>
                </a:solidFill>
              </a:rPr>
              <a:t>F</a:t>
            </a:r>
            <a:r>
              <a:rPr lang="en-US" b="1" dirty="0" smtClean="0">
                <a:solidFill>
                  <a:schemeClr val="tx1"/>
                </a:solidFill>
              </a:rPr>
              <a:t>lood </a:t>
            </a:r>
            <a:r>
              <a:rPr lang="en-US" b="1" dirty="0" err="1" smtClean="0">
                <a:solidFill>
                  <a:schemeClr val="tx1"/>
                </a:solidFill>
              </a:rPr>
              <a:t>defence</a:t>
            </a:r>
            <a:r>
              <a:rPr lang="en-US" b="1" dirty="0" smtClean="0">
                <a:solidFill>
                  <a:schemeClr val="tx1"/>
                </a:solidFill>
              </a:rPr>
              <a:t> system </a:t>
            </a:r>
            <a:r>
              <a:rPr lang="en-US" b="1" dirty="0" err="1" smtClean="0">
                <a:solidFill>
                  <a:schemeClr val="tx1"/>
                </a:solidFill>
              </a:rPr>
              <a:t>Kampen</a:t>
            </a:r>
            <a:r>
              <a:rPr lang="en-US" b="1" dirty="0" smtClean="0">
                <a:solidFill>
                  <a:schemeClr val="tx1"/>
                </a:solidFill>
              </a:rPr>
              <a:t> </a:t>
            </a:r>
          </a:p>
          <a:p>
            <a:r>
              <a:rPr lang="en-US" b="1" dirty="0" smtClean="0">
                <a:solidFill>
                  <a:schemeClr val="tx1"/>
                </a:solidFill>
              </a:rPr>
              <a:t>Exercise volunteers ‘High </a:t>
            </a:r>
          </a:p>
          <a:p>
            <a:r>
              <a:rPr lang="en-US" b="1" dirty="0" smtClean="0">
                <a:solidFill>
                  <a:schemeClr val="tx1"/>
                </a:solidFill>
              </a:rPr>
              <a:t>Water Brigade’</a:t>
            </a:r>
            <a:endParaRPr lang="nl-NL" b="1" dirty="0"/>
          </a:p>
        </p:txBody>
      </p:sp>
    </p:spTree>
  </p:cSld>
  <p:clrMapOvr>
    <a:masterClrMapping/>
  </p:clrMapOvr>
  <p:transition spd="med">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7883"/>
            <a:ext cx="3888432" cy="6480720"/>
          </a:xfrm>
          <a:prstGeom prst="rect">
            <a:avLst/>
          </a:prstGeom>
        </p:spPr>
      </p:pic>
      <p:sp>
        <p:nvSpPr>
          <p:cNvPr id="6" name="Tekstvak 5"/>
          <p:cNvSpPr txBox="1"/>
          <p:nvPr/>
        </p:nvSpPr>
        <p:spPr>
          <a:xfrm>
            <a:off x="5076056" y="1556792"/>
            <a:ext cx="3168352" cy="1754326"/>
          </a:xfrm>
          <a:prstGeom prst="rect">
            <a:avLst/>
          </a:prstGeom>
          <a:noFill/>
        </p:spPr>
        <p:txBody>
          <a:bodyPr wrap="square" rtlCol="0">
            <a:spAutoFit/>
          </a:bodyPr>
          <a:lstStyle/>
          <a:p>
            <a:pPr algn="ctr"/>
            <a:r>
              <a:rPr lang="nl-NL" sz="3600" dirty="0" err="1" smtClean="0">
                <a:solidFill>
                  <a:schemeClr val="tx1"/>
                </a:solidFill>
              </a:rPr>
              <a:t>Demonstration</a:t>
            </a:r>
            <a:r>
              <a:rPr lang="nl-NL" sz="3600" dirty="0" smtClean="0">
                <a:solidFill>
                  <a:schemeClr val="tx1"/>
                </a:solidFill>
              </a:rPr>
              <a:t> </a:t>
            </a:r>
          </a:p>
          <a:p>
            <a:pPr algn="ctr"/>
            <a:r>
              <a:rPr lang="nl-NL" sz="3600" dirty="0" smtClean="0">
                <a:solidFill>
                  <a:schemeClr val="tx1"/>
                </a:solidFill>
              </a:rPr>
              <a:t>SMS Alert system</a:t>
            </a:r>
            <a:endParaRPr lang="nl-NL" sz="3600" dirty="0">
              <a:solidFill>
                <a:schemeClr val="tx1"/>
              </a:solidFill>
            </a:endParaRPr>
          </a:p>
        </p:txBody>
      </p:sp>
    </p:spTree>
    <p:extLst>
      <p:ext uri="{BB962C8B-B14F-4D97-AF65-F5344CB8AC3E}">
        <p14:creationId xmlns:p14="http://schemas.microsoft.com/office/powerpoint/2010/main" val="1472152777"/>
      </p:ext>
    </p:extLst>
  </p:cSld>
  <p:clrMapOvr>
    <a:masterClrMapping/>
  </p:clrMapOvr>
  <p:transition spd="med">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73" y="2204864"/>
            <a:ext cx="8272242" cy="4653136"/>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3" y="0"/>
            <a:ext cx="3976421" cy="2779219"/>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5" y="1"/>
            <a:ext cx="3488795" cy="2632402"/>
          </a:xfrm>
          <a:prstGeom prst="rect">
            <a:avLst/>
          </a:prstGeom>
        </p:spPr>
      </p:pic>
      <p:sp>
        <p:nvSpPr>
          <p:cNvPr id="6" name="Tekstvak 5"/>
          <p:cNvSpPr txBox="1"/>
          <p:nvPr/>
        </p:nvSpPr>
        <p:spPr>
          <a:xfrm>
            <a:off x="179512" y="4941168"/>
            <a:ext cx="3168352" cy="1323439"/>
          </a:xfrm>
          <a:prstGeom prst="rect">
            <a:avLst/>
          </a:prstGeom>
          <a:noFill/>
        </p:spPr>
        <p:txBody>
          <a:bodyPr wrap="square" rtlCol="0">
            <a:spAutoFit/>
          </a:bodyPr>
          <a:lstStyle/>
          <a:p>
            <a:r>
              <a:rPr lang="nl-NL" b="1" dirty="0" err="1" smtClean="0">
                <a:solidFill>
                  <a:schemeClr val="tx1"/>
                </a:solidFill>
              </a:rPr>
              <a:t>Sharing</a:t>
            </a:r>
            <a:r>
              <a:rPr lang="nl-NL" b="1" dirty="0" smtClean="0">
                <a:solidFill>
                  <a:schemeClr val="tx1"/>
                </a:solidFill>
              </a:rPr>
              <a:t> g</a:t>
            </a:r>
            <a:r>
              <a:rPr lang="en-US" b="1" dirty="0" err="1" smtClean="0">
                <a:solidFill>
                  <a:schemeClr val="tx1"/>
                </a:solidFill>
                <a:effectLst/>
              </a:rPr>
              <a:t>eo</a:t>
            </a:r>
            <a:r>
              <a:rPr lang="en-US" b="1" dirty="0" smtClean="0">
                <a:solidFill>
                  <a:schemeClr val="tx1"/>
                </a:solidFill>
                <a:effectLst/>
              </a:rPr>
              <a:t> referenced photos &amp; text via </a:t>
            </a:r>
            <a:br>
              <a:rPr lang="en-US" b="1" dirty="0" smtClean="0">
                <a:solidFill>
                  <a:schemeClr val="tx1"/>
                </a:solidFill>
                <a:effectLst/>
              </a:rPr>
            </a:br>
            <a:r>
              <a:rPr lang="en-US" b="1" dirty="0" smtClean="0">
                <a:solidFill>
                  <a:schemeClr val="tx1"/>
                </a:solidFill>
                <a:effectLst/>
              </a:rPr>
              <a:t>UN </a:t>
            </a:r>
            <a:r>
              <a:rPr lang="en-US" b="1" dirty="0" err="1" smtClean="0">
                <a:solidFill>
                  <a:schemeClr val="tx1"/>
                </a:solidFill>
                <a:effectLst/>
              </a:rPr>
              <a:t>Asign</a:t>
            </a:r>
            <a:r>
              <a:rPr lang="en-US" b="1" dirty="0" smtClean="0">
                <a:solidFill>
                  <a:schemeClr val="tx1"/>
                </a:solidFill>
                <a:effectLst/>
              </a:rPr>
              <a:t> c</a:t>
            </a:r>
            <a:r>
              <a:rPr lang="nl-NL" b="1" dirty="0" err="1" smtClean="0">
                <a:solidFill>
                  <a:schemeClr val="tx1"/>
                </a:solidFill>
              </a:rPr>
              <a:t>rowd</a:t>
            </a:r>
            <a:r>
              <a:rPr lang="nl-NL" b="1" dirty="0" smtClean="0">
                <a:solidFill>
                  <a:schemeClr val="tx1"/>
                </a:solidFill>
              </a:rPr>
              <a:t> </a:t>
            </a:r>
            <a:r>
              <a:rPr lang="nl-NL" b="1" dirty="0" err="1" smtClean="0">
                <a:solidFill>
                  <a:schemeClr val="tx1"/>
                </a:solidFill>
              </a:rPr>
              <a:t>sourcing</a:t>
            </a:r>
            <a:r>
              <a:rPr lang="nl-NL" b="1" dirty="0" smtClean="0">
                <a:solidFill>
                  <a:schemeClr val="tx1"/>
                </a:solidFill>
              </a:rPr>
              <a:t> </a:t>
            </a:r>
            <a:r>
              <a:rPr lang="nl-NL" b="1" dirty="0" err="1" smtClean="0">
                <a:solidFill>
                  <a:schemeClr val="tx1"/>
                </a:solidFill>
              </a:rPr>
              <a:t>app</a:t>
            </a:r>
            <a:r>
              <a:rPr lang="nl-NL" b="1" dirty="0" smtClean="0">
                <a:solidFill>
                  <a:schemeClr val="tx1"/>
                </a:solidFill>
              </a:rPr>
              <a:t> &amp; live map</a:t>
            </a:r>
            <a:endParaRPr lang="nl-NL" b="1" dirty="0">
              <a:solidFill>
                <a:schemeClr val="tx1"/>
              </a:solidFill>
            </a:endParaRPr>
          </a:p>
        </p:txBody>
      </p:sp>
    </p:spTree>
    <p:extLst>
      <p:ext uri="{BB962C8B-B14F-4D97-AF65-F5344CB8AC3E}">
        <p14:creationId xmlns:p14="http://schemas.microsoft.com/office/powerpoint/2010/main" val="2955240714"/>
      </p:ext>
    </p:extLst>
  </p:cSld>
  <p:clrMapOvr>
    <a:masterClrMapping/>
  </p:clrMapOvr>
  <p:transition spd="med">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0" name="Titel 1"/>
          <p:cNvSpPr>
            <a:spLocks noGrp="1"/>
          </p:cNvSpPr>
          <p:nvPr>
            <p:ph type="title"/>
          </p:nvPr>
        </p:nvSpPr>
        <p:spPr>
          <a:xfrm>
            <a:off x="74455" y="2636912"/>
            <a:ext cx="1714037" cy="993775"/>
          </a:xfrm>
        </p:spPr>
        <p:txBody>
          <a:bodyPr/>
          <a:lstStyle/>
          <a:p>
            <a:r>
              <a:rPr lang="nl-NL" dirty="0" smtClean="0"/>
              <a:t>17 Sept, </a:t>
            </a:r>
            <a:r>
              <a:rPr lang="nl-NL" dirty="0" err="1" smtClean="0"/>
              <a:t>elsewhere</a:t>
            </a:r>
            <a:r>
              <a:rPr lang="nl-NL" dirty="0" smtClean="0"/>
              <a:t> in Europe..</a:t>
            </a:r>
          </a:p>
        </p:txBody>
      </p:sp>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b="20818"/>
          <a:stretch/>
        </p:blipFill>
        <p:spPr>
          <a:xfrm>
            <a:off x="1788492" y="22327"/>
            <a:ext cx="7358439" cy="6835673"/>
          </a:xfrm>
          <a:prstGeom prst="rect">
            <a:avLst/>
          </a:prstGeom>
        </p:spPr>
      </p:pic>
    </p:spTree>
    <p:extLst>
      <p:ext uri="{BB962C8B-B14F-4D97-AF65-F5344CB8AC3E}">
        <p14:creationId xmlns:p14="http://schemas.microsoft.com/office/powerpoint/2010/main" val="304526200"/>
      </p:ext>
    </p:extLst>
  </p:cSld>
  <p:clrMapOvr>
    <a:masterClrMapping/>
  </p:clrMapOvr>
  <p:transition spd="med">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051"/>
            <a:ext cx="9144000" cy="5969898"/>
          </a:xfrm>
          <a:prstGeom prst="rect">
            <a:avLst/>
          </a:prstGeom>
        </p:spPr>
      </p:pic>
    </p:spTree>
    <p:extLst>
      <p:ext uri="{BB962C8B-B14F-4D97-AF65-F5344CB8AC3E}">
        <p14:creationId xmlns:p14="http://schemas.microsoft.com/office/powerpoint/2010/main" val="1219731871"/>
      </p:ext>
    </p:extLst>
  </p:cSld>
  <p:clrMapOvr>
    <a:masterClrMapping/>
  </p:clrMapOvr>
  <p:transition spd="med">
    <p:zoom/>
  </p:transition>
  <p:timing>
    <p:tnLst>
      <p:par>
        <p:cTn id="1" dur="indefinite" restart="never" nodeType="tmRoot"/>
      </p:par>
    </p:tnLst>
  </p:timing>
</p:sld>
</file>

<file path=ppt/theme/theme1.xml><?xml version="1.0" encoding="utf-8"?>
<a:theme xmlns:a="http://schemas.openxmlformats.org/drawingml/2006/main" name="Standaard WGS Presentatie">
  <a:themeElements>
    <a:clrScheme name="Standaard WGS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 WGS Presentatie">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0066"/>
            </a:solidFill>
            <a:effectLst/>
            <a:latin typeface="Arial" pitchFamily="34" charset="0"/>
            <a:ea typeface="ＭＳ Ｐゴシック" pitchFamily="6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0066"/>
            </a:solidFill>
            <a:effectLst/>
            <a:latin typeface="Arial" pitchFamily="34" charset="0"/>
            <a:ea typeface="ＭＳ Ｐゴシック" pitchFamily="68" charset="-128"/>
          </a:defRPr>
        </a:defPPr>
      </a:lstStyle>
    </a:lnDef>
  </a:objectDefaults>
  <a:extraClrSchemeLst>
    <a:extraClrScheme>
      <a:clrScheme name="Standaard WGS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 WGS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 WGS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 WGS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 WGS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 WGS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 WGS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 WGS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 WGS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 WGS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 WGS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 WGS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3816</TotalTime>
  <Words>4979</Words>
  <Application>Microsoft Office PowerPoint</Application>
  <PresentationFormat>Diavoorstelling (4:3)</PresentationFormat>
  <Paragraphs>402</Paragraphs>
  <Slides>35</Slides>
  <Notes>34</Notes>
  <HiddenSlides>0</HiddenSlides>
  <MMClips>0</MMClips>
  <ScaleCrop>false</ScaleCrop>
  <HeadingPairs>
    <vt:vector size="4" baseType="variant">
      <vt:variant>
        <vt:lpstr>Thema</vt:lpstr>
      </vt:variant>
      <vt:variant>
        <vt:i4>1</vt:i4>
      </vt:variant>
      <vt:variant>
        <vt:lpstr>Diatitels</vt:lpstr>
      </vt:variant>
      <vt:variant>
        <vt:i4>35</vt:i4>
      </vt:variant>
    </vt:vector>
  </HeadingPairs>
  <TitlesOfParts>
    <vt:vector size="36" baseType="lpstr">
      <vt:lpstr>Standaard WGS Presentatie</vt:lpstr>
      <vt:lpstr>PowerPoint-presentatie</vt:lpstr>
      <vt:lpstr>PowerPoint-presentatie</vt:lpstr>
      <vt:lpstr>PowerPoint-presentatie</vt:lpstr>
      <vt:lpstr>PowerPoint-presentatie</vt:lpstr>
      <vt:lpstr>PowerPoint-presentatie</vt:lpstr>
      <vt:lpstr>PowerPoint-presentatie</vt:lpstr>
      <vt:lpstr>PowerPoint-presentatie</vt:lpstr>
      <vt:lpstr>17 Sept, elsewhere in Europe..</vt:lpstr>
      <vt:lpstr>PowerPoint-presentatie</vt:lpstr>
      <vt:lpstr>Why? </vt:lpstr>
      <vt:lpstr>PowerPoint-presentatie</vt:lpstr>
      <vt:lpstr>PowerPoint-presentatie</vt:lpstr>
      <vt:lpstr>PowerPoint-presentatie</vt:lpstr>
      <vt:lpstr>PowerPoint-presentatie</vt:lpstr>
      <vt:lpstr>PowerPoint-presentatie</vt:lpstr>
      <vt:lpstr>PowerPoint-presentatie</vt:lpstr>
      <vt:lpstr>3 main topics </vt:lpstr>
      <vt:lpstr>PowerPoint-presentatie</vt:lpstr>
      <vt:lpstr>United Kingdom</vt:lpstr>
      <vt:lpstr>Watersysteem IJssel-Vechtdelta</vt:lpstr>
      <vt:lpstr>PowerPoint-presentatie</vt:lpstr>
      <vt:lpstr>PowerPoint-presentatie</vt:lpstr>
      <vt:lpstr>PowerPoint-presentatie</vt:lpstr>
      <vt:lpstr>Flood risk warning More accurate risk communication Assessment of critical infrastructure for flood resilience</vt:lpstr>
      <vt:lpstr>PowerPoint-presentatie</vt:lpstr>
      <vt:lpstr>Additional partners / observers sought </vt:lpstr>
      <vt:lpstr>PowerPoint-presentatie</vt:lpstr>
      <vt:lpstr>PowerPoint-presentatie</vt:lpstr>
      <vt:lpstr>PowerPoint-presentatie</vt:lpstr>
      <vt:lpstr>PowerPoint-presentatie</vt:lpstr>
      <vt:lpstr>Interested? Please contact:  </vt:lpstr>
      <vt:lpstr>PowerPoint-presentatie</vt:lpstr>
      <vt:lpstr>PowerPoint-presentatie</vt:lpstr>
      <vt:lpstr>PowerPoint-presentatie</vt:lpstr>
      <vt:lpstr>PowerPoint-presentatie</vt:lpstr>
    </vt:vector>
  </TitlesOfParts>
  <Company>Waterschap Groot Salland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voor:  door:</dc:title>
  <dc:creator>Jbos</dc:creator>
  <cp:lastModifiedBy>C. van der Gun</cp:lastModifiedBy>
  <cp:revision>349</cp:revision>
  <cp:lastPrinted>2015-09-24T14:56:31Z</cp:lastPrinted>
  <dcterms:created xsi:type="dcterms:W3CDTF">2008-04-15T08:10:36Z</dcterms:created>
  <dcterms:modified xsi:type="dcterms:W3CDTF">2015-09-27T16:59:58Z</dcterms:modified>
</cp:coreProperties>
</file>