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20" r:id="rId2"/>
    <p:sldId id="319" r:id="rId3"/>
    <p:sldId id="324" r:id="rId4"/>
    <p:sldId id="325" r:id="rId5"/>
    <p:sldId id="326" r:id="rId6"/>
    <p:sldId id="327" r:id="rId7"/>
    <p:sldId id="328" r:id="rId8"/>
    <p:sldId id="329" r:id="rId9"/>
    <p:sldId id="335" r:id="rId10"/>
    <p:sldId id="330" r:id="rId11"/>
    <p:sldId id="334" r:id="rId12"/>
    <p:sldId id="331" r:id="rId13"/>
    <p:sldId id="332" r:id="rId14"/>
    <p:sldId id="333" r:id="rId15"/>
  </p:sldIdLst>
  <p:sldSz cx="10693400" cy="756126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SimSun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SimSun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SimSun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SimSun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SimSun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SimSun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SimSun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SimSun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SimSun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Sekcja domyślna" id="{522C19AC-8001-4F9A-885C-D34884D057C9}">
          <p14:sldIdLst>
            <p14:sldId id="320"/>
            <p14:sldId id="319"/>
            <p14:sldId id="324"/>
            <p14:sldId id="325"/>
            <p14:sldId id="326"/>
            <p14:sldId id="327"/>
            <p14:sldId id="328"/>
            <p14:sldId id="329"/>
            <p14:sldId id="335"/>
            <p14:sldId id="330"/>
            <p14:sldId id="334"/>
            <p14:sldId id="331"/>
            <p14:sldId id="332"/>
            <p14:sldId id="333"/>
          </p14:sldIdLst>
        </p14:section>
        <p14:section name="Sekcja bez tytułu" id="{01580A30-9F3E-46AE-84B9-22A1E8933D26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1C1C"/>
    <a:srgbClr val="72AFD0"/>
    <a:srgbClr val="729DD0"/>
    <a:srgbClr val="BDEFFF"/>
    <a:srgbClr val="66CCFF"/>
    <a:srgbClr val="000066"/>
    <a:srgbClr val="333333"/>
    <a:srgbClr val="292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79" autoAdjust="0"/>
    <p:restoredTop sz="93445" autoAdjust="0"/>
  </p:normalViewPr>
  <p:slideViewPr>
    <p:cSldViewPr snapToGrid="0">
      <p:cViewPr>
        <p:scale>
          <a:sx n="60" d="100"/>
          <a:sy n="60" d="100"/>
        </p:scale>
        <p:origin x="-1350" y="-138"/>
      </p:cViewPr>
      <p:guideLst>
        <p:guide orient="horz" pos="2382"/>
        <p:guide pos="3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90012" cy="90012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4888" y="685800"/>
            <a:ext cx="4848225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B2CD5A56-7B7D-48E1-98DE-D1BE219D8008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818254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801688" y="2349500"/>
            <a:ext cx="9090025" cy="1620838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603375" y="4284663"/>
            <a:ext cx="7486650" cy="1931987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019A85-907D-47AD-84C3-7AF0ED5F7C8A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20AC20-39FE-4F20-96C6-BD3792E5364E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7753350" y="303213"/>
            <a:ext cx="2405063" cy="64516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534988" y="303213"/>
            <a:ext cx="7065962" cy="645160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82C28-E9D2-4926-8597-E21F94367CEF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ytuł, tekst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3425" cy="126047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534988" y="1763713"/>
            <a:ext cx="4735512" cy="49911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422900" y="1763713"/>
            <a:ext cx="4735513" cy="49911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E3ABF8-0243-49E7-8790-2F2C73C6C175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758D7D-7F7A-487F-B65D-B1EE10B6F034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44550" y="4859338"/>
            <a:ext cx="9090025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44550" y="3205163"/>
            <a:ext cx="9090025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709966-E3C6-461E-9CC9-4B7DF6EDDBBB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534988" y="1763713"/>
            <a:ext cx="4735512" cy="4991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422900" y="1763713"/>
            <a:ext cx="4735513" cy="4991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FB7D0B-9D24-46A1-8714-8820073DC2C6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34988" y="1692275"/>
            <a:ext cx="4724400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34988" y="2397125"/>
            <a:ext cx="4724400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5432425" y="1692275"/>
            <a:ext cx="472598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5432425" y="2397125"/>
            <a:ext cx="4725988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7F4797-1D00-4411-B727-583420A34777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746553-A8FA-454F-B8DA-DFE371EB3A3B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EDBDA2-B466-4B43-9C33-1FAD23EDF17C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4988" y="301625"/>
            <a:ext cx="3517900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181475" y="301625"/>
            <a:ext cx="5976938" cy="64531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34988" y="1582738"/>
            <a:ext cx="3517900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1F37C6-77CC-4B0C-9563-52F8ED075DD2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095500" y="5292725"/>
            <a:ext cx="64166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095500" y="676275"/>
            <a:ext cx="6416675" cy="45354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095500" y="5918200"/>
            <a:ext cx="6416675" cy="8874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E359FC-AE1D-4A42-87ED-D827718EE82C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AF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4988" y="303213"/>
            <a:ext cx="9623425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569" tIns="49785" rIns="99569" bIns="4978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4988" y="1763713"/>
            <a:ext cx="9623425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569" tIns="49785" rIns="99569" bIns="497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4988" y="6884988"/>
            <a:ext cx="2495550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569" tIns="49785" rIns="99569" bIns="49785" numCol="1" anchor="t" anchorCtr="0" compatLnSpc="1">
            <a:prstTxWarp prst="textNoShape">
              <a:avLst/>
            </a:prstTxWarp>
          </a:bodyPr>
          <a:lstStyle>
            <a:lvl1pPr>
              <a:defRPr sz="1500">
                <a:latin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2838" y="6884988"/>
            <a:ext cx="3387725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569" tIns="49785" rIns="99569" bIns="49785" numCol="1" anchor="t" anchorCtr="0" compatLnSpc="1">
            <a:prstTxWarp prst="textNoShape">
              <a:avLst/>
            </a:prstTxWarp>
          </a:bodyPr>
          <a:lstStyle>
            <a:lvl1pPr algn="ctr">
              <a:defRPr sz="1500">
                <a:latin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62863" y="6884988"/>
            <a:ext cx="2495550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569" tIns="49785" rIns="99569" bIns="49785" numCol="1" anchor="t" anchorCtr="0" compatLnSpc="1">
            <a:prstTxWarp prst="textNoShape">
              <a:avLst/>
            </a:prstTxWarp>
          </a:bodyPr>
          <a:lstStyle>
            <a:lvl1pPr algn="r">
              <a:defRPr sz="1500">
                <a:latin typeface="Arial" charset="0"/>
              </a:defRPr>
            </a:lvl1pPr>
          </a:lstStyle>
          <a:p>
            <a:pPr>
              <a:defRPr/>
            </a:pPr>
            <a:fld id="{C449FFD9-ECC9-445F-B2C0-656FC676CA8A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</p:sldLayoutIdLst>
  <p:txStyles>
    <p:titleStyle>
      <a:lvl1pPr algn="ctr" defTabSz="99536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+mj-lt"/>
          <a:ea typeface="+mj-ea"/>
          <a:cs typeface="+mj-cs"/>
        </a:defRPr>
      </a:lvl1pPr>
      <a:lvl2pPr algn="ctr" defTabSz="99536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</a:defRPr>
      </a:lvl2pPr>
      <a:lvl3pPr algn="ctr" defTabSz="99536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</a:defRPr>
      </a:lvl3pPr>
      <a:lvl4pPr algn="ctr" defTabSz="99536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</a:defRPr>
      </a:lvl4pPr>
      <a:lvl5pPr algn="ctr" defTabSz="99536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</a:defRPr>
      </a:lvl5pPr>
      <a:lvl6pPr marL="457200" algn="ctr" defTabSz="995363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</a:defRPr>
      </a:lvl6pPr>
      <a:lvl7pPr marL="914400" algn="ctr" defTabSz="995363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</a:defRPr>
      </a:lvl7pPr>
      <a:lvl8pPr marL="1371600" algn="ctr" defTabSz="995363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</a:defRPr>
      </a:lvl8pPr>
      <a:lvl9pPr marL="1828800" algn="ctr" defTabSz="995363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</a:defRPr>
      </a:lvl9pPr>
    </p:titleStyle>
    <p:bodyStyle>
      <a:lvl1pPr marL="373063" indent="-373063" algn="l" defTabSz="995363" rtl="0" eaLnBrk="0" fontAlgn="base" hangingPunct="0">
        <a:spcBef>
          <a:spcPct val="20000"/>
        </a:spcBef>
        <a:spcAft>
          <a:spcPct val="0"/>
        </a:spcAft>
        <a:buChar char="•"/>
        <a:defRPr sz="3500">
          <a:solidFill>
            <a:schemeClr val="tx1"/>
          </a:solidFill>
          <a:latin typeface="+mn-lt"/>
          <a:ea typeface="+mn-ea"/>
          <a:cs typeface="+mn-cs"/>
        </a:defRPr>
      </a:lvl1pPr>
      <a:lvl2pPr marL="809625" indent="-311150" algn="l" defTabSz="995363" rtl="0" eaLnBrk="0" fontAlgn="base" hangingPunct="0">
        <a:spcBef>
          <a:spcPct val="20000"/>
        </a:spcBef>
        <a:spcAft>
          <a:spcPct val="0"/>
        </a:spcAft>
        <a:buChar char="–"/>
        <a:defRPr sz="3000">
          <a:solidFill>
            <a:schemeClr val="tx1"/>
          </a:solidFill>
          <a:latin typeface="+mn-lt"/>
        </a:defRPr>
      </a:lvl2pPr>
      <a:lvl3pPr marL="1244600" indent="-249238" algn="l" defTabSz="995363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</a:defRPr>
      </a:lvl3pPr>
      <a:lvl4pPr marL="1743075" indent="-249238" algn="l" defTabSz="995363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4pPr>
      <a:lvl5pPr marL="2239963" indent="-249238" algn="l" defTabSz="995363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5pPr>
      <a:lvl6pPr marL="2697163" indent="-249238" algn="l" defTabSz="995363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6pPr>
      <a:lvl7pPr marL="3154363" indent="-249238" algn="l" defTabSz="995363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7pPr>
      <a:lvl8pPr marL="3611563" indent="-249238" algn="l" defTabSz="995363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8pPr>
      <a:lvl9pPr marL="4068763" indent="-249238" algn="l" defTabSz="995363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://www.mrr.gov.pl/" TargetMode="External"/><Relationship Id="rId7" Type="http://schemas.openxmlformats.org/officeDocument/2006/relationships/image" Target="../media/image2.png"/><Relationship Id="rId2" Type="http://schemas.openxmlformats.org/officeDocument/2006/relationships/hyperlink" Target="http://www.umgdy.gov.pl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hyperlink" Target="http://www.cupt.gov.pl/" TargetMode="External"/><Relationship Id="rId4" Type="http://schemas.openxmlformats.org/officeDocument/2006/relationships/hyperlink" Target="http://www.mi.gov.pl/" TargetMode="External"/><Relationship Id="rId9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-1" y="7081181"/>
            <a:ext cx="10693400" cy="480082"/>
          </a:xfrm>
          <a:prstGeom prst="rect">
            <a:avLst/>
          </a:prstGeom>
          <a:solidFill>
            <a:srgbClr val="00CC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pl-PL" sz="1800" b="1" dirty="0" smtClean="0">
                <a:solidFill>
                  <a:schemeClr val="bg1"/>
                </a:solidFill>
                <a:latin typeface="+mn-lt"/>
              </a:rPr>
              <a:t>FOR DEVELOPMENT OF INFRASTRUCTURE AND ENVIROMENT</a:t>
            </a:r>
            <a:endParaRPr lang="pl-PL" sz="1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Text Box 21"/>
          <p:cNvSpPr txBox="1">
            <a:spLocks noChangeArrowheads="1"/>
          </p:cNvSpPr>
          <p:nvPr/>
        </p:nvSpPr>
        <p:spPr bwMode="auto">
          <a:xfrm>
            <a:off x="4371558" y="4387081"/>
            <a:ext cx="635122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995363">
              <a:lnSpc>
                <a:spcPct val="150000"/>
              </a:lnSpc>
              <a:spcBef>
                <a:spcPct val="20000"/>
              </a:spcBef>
            </a:pPr>
            <a:r>
              <a:rPr lang="pl-PL" sz="1600" b="1" dirty="0">
                <a:latin typeface="+mn-lt"/>
              </a:rPr>
              <a:t>Project c</a:t>
            </a:r>
            <a:r>
              <a:rPr lang="en-US" sz="1600" b="1" dirty="0">
                <a:latin typeface="+mn-lt"/>
              </a:rPr>
              <a:t>o-funded by the European Union out of the Cohesion Fund as part of the Operational </a:t>
            </a:r>
            <a:r>
              <a:rPr lang="en-US" sz="1600" b="1" dirty="0" err="1">
                <a:latin typeface="+mn-lt"/>
              </a:rPr>
              <a:t>Programme</a:t>
            </a:r>
            <a:r>
              <a:rPr lang="en-US" sz="1600" b="1" dirty="0">
                <a:latin typeface="+mn-lt"/>
              </a:rPr>
              <a:t> Infrastructure and Environment.</a:t>
            </a:r>
            <a:endParaRPr lang="pl-PL" sz="1500" b="1" dirty="0">
              <a:latin typeface="+mn-lt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342175" y="1739339"/>
            <a:ext cx="660391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b="1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imes New Roman" pitchFamily="18" charset="0"/>
              </a:rPr>
              <a:t>MODERNISATION</a:t>
            </a:r>
            <a:r>
              <a:rPr kumimoji="0" lang="pl-PL" b="1" u="none" strike="noStrike" cap="none" normalizeH="0" dirty="0" smtClean="0">
                <a:ln>
                  <a:noFill/>
                </a:ln>
                <a:solidFill>
                  <a:srgbClr val="0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imes New Roman" pitchFamily="18" charset="0"/>
              </a:rPr>
              <a:t> OF THE ENTRANCE TO THE INTERNAL PORT (in Gdańsk).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b="1" u="none" strike="noStrike" cap="none" normalizeH="0" dirty="0" smtClean="0">
                <a:ln>
                  <a:noFill/>
                </a:ln>
                <a:solidFill>
                  <a:srgbClr val="0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imes New Roman" pitchFamily="18" charset="0"/>
              </a:rPr>
              <a:t>STARGE I – RECONSTRUCTION OF </a:t>
            </a:r>
            <a:r>
              <a:rPr lang="pl-PL" b="1" dirty="0" smtClean="0">
                <a:solidFill>
                  <a:srgbClr val="0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imes New Roman" pitchFamily="18" charset="0"/>
              </a:rPr>
              <a:t>EAST BREAKWATER</a:t>
            </a: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30" name="Picture 6" descr="W:\Wspolny_folder\POIiŚ\00 CUPT\01 Projekty\Falochron wschodni\PROMOCJA\konferenecja zamykająca\realizacja\broszura\zdjecia\miniatury\1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2876" y="1731906"/>
            <a:ext cx="3829299" cy="4778615"/>
          </a:xfrm>
          <a:prstGeom prst="rect">
            <a:avLst/>
          </a:prstGeom>
          <a:noFill/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0" y="0"/>
            <a:ext cx="10693400" cy="13938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99569" tIns="49785" rIns="99569" bIns="49785">
            <a:spAutoFit/>
          </a:bodyPr>
          <a:lstStyle/>
          <a:p>
            <a:pPr defTabSz="995363">
              <a:defRPr/>
            </a:pPr>
            <a:endParaRPr lang="pl-PL" sz="410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+mn-cs"/>
            </a:endParaRPr>
          </a:p>
          <a:p>
            <a:pPr defTabSz="995363">
              <a:defRPr/>
            </a:pPr>
            <a:endParaRPr lang="pl-PL" sz="440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+mn-cs"/>
            </a:endParaRPr>
          </a:p>
        </p:txBody>
      </p:sp>
      <p:pic>
        <p:nvPicPr>
          <p:cNvPr id="11" name="Picture 11" descr="UE+FS_L-kol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3313" y="287338"/>
            <a:ext cx="2525712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2" descr="UMGKO-2004-zlot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70488" y="446088"/>
            <a:ext cx="593725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 descr="http://zdrowie.gov.pl/uploads/pub/pages/page_193/pl_INFRASTRUCTURE_AND_ENVIRONMEN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76" y="0"/>
            <a:ext cx="3061884" cy="138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www.port.gdynia.pl/files/projekty_eu/dla_rozwoju_en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89738"/>
            <a:ext cx="10693400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511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W:\Wspolny_folder\POIiŚ\00 CUPT\01 Projekty\Falochron wschodni\PROMOCJA\konferenecja zamykająca\realizacja\broszura\zdjecia\miniatury\9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628" y="1374426"/>
            <a:ext cx="4875227" cy="3255734"/>
          </a:xfrm>
          <a:prstGeom prst="rect">
            <a:avLst/>
          </a:prstGeom>
          <a:noFill/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392628" y="4833567"/>
            <a:ext cx="172013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1600" b="1" dirty="0" smtClean="0">
                <a:latin typeface="Arial" pitchFamily="34" charset="0"/>
                <a:ea typeface="Times New Roman" pitchFamily="18" charset="0"/>
              </a:rPr>
              <a:t>JANUARY </a:t>
            </a:r>
            <a:r>
              <a:rPr kumimoji="0" lang="pl-PL" sz="16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2012</a:t>
            </a:r>
            <a:endParaRPr kumimoji="0" lang="pl-PL" sz="16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896742" y="3312269"/>
            <a:ext cx="172013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1600" b="1" dirty="0" smtClean="0">
                <a:latin typeface="Arial" pitchFamily="34" charset="0"/>
                <a:ea typeface="Times New Roman" pitchFamily="18" charset="0"/>
              </a:rPr>
              <a:t>MARCH </a:t>
            </a:r>
            <a:r>
              <a:rPr kumimoji="0" lang="pl-PL" sz="16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2012</a:t>
            </a:r>
            <a:endParaRPr kumimoji="0" lang="pl-PL" sz="16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26" name="Picture 2" descr="W:\Wspolny_folder\POIiŚ\00 CUPT\01 Projekty\Falochron wschodni\PROMOCJA\konferenecja zamykająca\realizacja\broszura\zdjecia\miniatury\10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67855" y="3860277"/>
            <a:ext cx="5200431" cy="3472911"/>
          </a:xfrm>
          <a:prstGeom prst="rect">
            <a:avLst/>
          </a:prstGeom>
          <a:noFill/>
        </p:spPr>
      </p:pic>
      <p:sp>
        <p:nvSpPr>
          <p:cNvPr id="3" name="pole tekstowe 2"/>
          <p:cNvSpPr txBox="1"/>
          <p:nvPr/>
        </p:nvSpPr>
        <p:spPr>
          <a:xfrm>
            <a:off x="594940" y="378371"/>
            <a:ext cx="9636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pl-PL" b="1" dirty="0">
                <a:solidFill>
                  <a:srgbClr val="0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imes New Roman" pitchFamily="18" charset="0"/>
              </a:rPr>
              <a:t>MODERNISATION OF THE ENTRANCE TO THE INTERNAL PORT (in Gdańsk). </a:t>
            </a:r>
          </a:p>
          <a:p>
            <a:pPr lvl="0" algn="ctr"/>
            <a:r>
              <a:rPr lang="pl-PL" b="1" dirty="0">
                <a:solidFill>
                  <a:srgbClr val="0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imes New Roman" pitchFamily="18" charset="0"/>
              </a:rPr>
              <a:t>STARGE I – RECONSTRUCTION OF EAST BREAKWATER</a:t>
            </a:r>
            <a:endParaRPr lang="pl-PL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17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W:\Wspolny_folder\POIiŚ\00 CUPT\01 Projekty\Falochron wschodni\PROMOCJA\konferenecja zamykająca\realizacja\broszura\zdjecia\miniatury\11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4294" y="1379860"/>
            <a:ext cx="5346584" cy="3570512"/>
          </a:xfrm>
          <a:prstGeom prst="rect">
            <a:avLst/>
          </a:prstGeom>
          <a:noFill/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584294" y="5065763"/>
            <a:ext cx="172013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6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MAY 2012</a:t>
            </a:r>
            <a:endParaRPr kumimoji="0" lang="pl-PL" sz="16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584294" y="441434"/>
            <a:ext cx="9636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pl-PL" b="1" dirty="0">
                <a:solidFill>
                  <a:srgbClr val="0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imes New Roman" pitchFamily="18" charset="0"/>
              </a:rPr>
              <a:t>MODERNISATION OF THE ENTRANCE TO THE INTERNAL PORT (in Gdańsk). </a:t>
            </a:r>
          </a:p>
          <a:p>
            <a:pPr lvl="0" algn="ctr"/>
            <a:r>
              <a:rPr lang="pl-PL" b="1" dirty="0">
                <a:solidFill>
                  <a:srgbClr val="0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imes New Roman" pitchFamily="18" charset="0"/>
              </a:rPr>
              <a:t>STARGE I – RECONSTRUCTION OF EAST BREAKWATER</a:t>
            </a:r>
            <a:endParaRPr lang="pl-PL" dirty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10" name="Picture 2" descr="W:\Wspolny_folder\POIiŚ\00 CUPT\01 Projekty\Falochron wschodni\PROMOCJA\konferenecja zamykająca\realizacja\broszura\zdjecia\miniatury\12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69270" y="1976197"/>
            <a:ext cx="3947598" cy="5260176"/>
          </a:xfrm>
          <a:prstGeom prst="rect">
            <a:avLst/>
          </a:prstGeom>
          <a:noFill/>
        </p:spPr>
      </p:pic>
      <p:sp>
        <p:nvSpPr>
          <p:cNvPr id="3" name="pole tekstowe 2"/>
          <p:cNvSpPr txBox="1"/>
          <p:nvPr/>
        </p:nvSpPr>
        <p:spPr>
          <a:xfrm>
            <a:off x="6369270" y="1470337"/>
            <a:ext cx="11976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just"/>
            <a:r>
              <a:rPr lang="pl-PL" sz="16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JULY 2012</a:t>
            </a:r>
            <a:endParaRPr lang="pl-PL" sz="1600" b="1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243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890157" y="1692417"/>
            <a:ext cx="9174026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pl-PL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As a </a:t>
            </a:r>
            <a:r>
              <a:rPr kumimoji="0" lang="pl-PL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result</a:t>
            </a:r>
            <a:r>
              <a:rPr kumimoji="0" lang="pl-PL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of </a:t>
            </a:r>
            <a:r>
              <a:rPr kumimoji="0" lang="pl-PL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work</a:t>
            </a:r>
            <a:r>
              <a:rPr kumimoji="0" lang="pl-PL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pl-PL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execution</a:t>
            </a:r>
            <a:r>
              <a:rPr kumimoji="0" lang="pl-PL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pl-PL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algn="just" eaLnBrk="0" hangingPunct="0">
              <a:buFontTx/>
              <a:buChar char="•"/>
              <a:tabLst>
                <a:tab pos="228600" algn="l"/>
              </a:tabLst>
            </a:pPr>
            <a:r>
              <a:rPr lang="pl-PL" sz="1800" dirty="0" err="1" smtClean="0">
                <a:latin typeface="Arial" pitchFamily="34" charset="0"/>
                <a:ea typeface="Times New Roman" pitchFamily="18" charset="0"/>
              </a:rPr>
              <a:t>Dredging</a:t>
            </a:r>
            <a:r>
              <a:rPr lang="pl-PL" sz="1800" dirty="0" smtClean="0">
                <a:latin typeface="Arial" pitchFamily="34" charset="0"/>
                <a:ea typeface="Times New Roman" pitchFamily="18" charset="0"/>
              </a:rPr>
              <a:t> </a:t>
            </a:r>
            <a:r>
              <a:rPr lang="pl-PL" sz="1800" dirty="0" err="1" smtClean="0">
                <a:latin typeface="Arial" pitchFamily="34" charset="0"/>
                <a:ea typeface="Times New Roman" pitchFamily="18" charset="0"/>
              </a:rPr>
              <a:t>works</a:t>
            </a:r>
            <a:r>
              <a:rPr lang="pl-PL" sz="1800" dirty="0">
                <a:latin typeface="Arial" pitchFamily="34" charset="0"/>
                <a:ea typeface="Times New Roman" pitchFamily="18" charset="0"/>
              </a:rPr>
              <a:t> on the </a:t>
            </a:r>
            <a:r>
              <a:rPr lang="pl-PL" sz="1800" dirty="0" err="1">
                <a:latin typeface="Arial" pitchFamily="34" charset="0"/>
                <a:ea typeface="Times New Roman" pitchFamily="18" charset="0"/>
              </a:rPr>
              <a:t>waterway</a:t>
            </a:r>
            <a:r>
              <a:rPr lang="pl-PL" sz="1800" dirty="0">
                <a:latin typeface="Arial" pitchFamily="34" charset="0"/>
                <a:ea typeface="Times New Roman" pitchFamily="18" charset="0"/>
              </a:rPr>
              <a:t> </a:t>
            </a:r>
            <a:r>
              <a:rPr lang="pl-PL" sz="1800" dirty="0" err="1" smtClean="0">
                <a:latin typeface="Arial" pitchFamily="34" charset="0"/>
                <a:ea typeface="Times New Roman" pitchFamily="18" charset="0"/>
              </a:rPr>
              <a:t>were</a:t>
            </a:r>
            <a:r>
              <a:rPr lang="pl-PL" sz="1800" dirty="0" smtClean="0">
                <a:latin typeface="Arial" pitchFamily="34" charset="0"/>
                <a:ea typeface="Times New Roman" pitchFamily="18" charset="0"/>
              </a:rPr>
              <a:t> </a:t>
            </a:r>
            <a:r>
              <a:rPr lang="pl-PL" sz="1800" dirty="0" err="1" smtClean="0">
                <a:latin typeface="Arial" pitchFamily="34" charset="0"/>
                <a:ea typeface="Times New Roman" pitchFamily="18" charset="0"/>
              </a:rPr>
              <a:t>executed</a:t>
            </a:r>
            <a:r>
              <a:rPr lang="pl-PL" sz="1800" dirty="0" smtClean="0">
                <a:latin typeface="Arial" pitchFamily="34" charset="0"/>
                <a:ea typeface="Times New Roman" pitchFamily="18" charset="0"/>
              </a:rPr>
              <a:t> </a:t>
            </a:r>
            <a:r>
              <a:rPr lang="pl-PL" sz="1800" dirty="0" smtClean="0">
                <a:latin typeface="Arial" pitchFamily="34" charset="0"/>
                <a:ea typeface="Times New Roman" pitchFamily="18" charset="0"/>
              </a:rPr>
              <a:t>on </a:t>
            </a:r>
            <a:r>
              <a:rPr lang="pl-PL" sz="1800" dirty="0" smtClean="0">
                <a:latin typeface="Arial" pitchFamily="34" charset="0"/>
                <a:ea typeface="Times New Roman" pitchFamily="18" charset="0"/>
              </a:rPr>
              <a:t>the </a:t>
            </a:r>
            <a:r>
              <a:rPr lang="pl-PL" sz="1800" dirty="0" err="1" smtClean="0">
                <a:latin typeface="Arial" pitchFamily="34" charset="0"/>
                <a:ea typeface="Times New Roman" pitchFamily="18" charset="0"/>
              </a:rPr>
              <a:t>section</a:t>
            </a:r>
            <a:r>
              <a:rPr lang="pl-PL" sz="1800" dirty="0" smtClean="0">
                <a:latin typeface="Arial" pitchFamily="34" charset="0"/>
                <a:ea typeface="Times New Roman" pitchFamily="18" charset="0"/>
              </a:rPr>
              <a:t> from the </a:t>
            </a:r>
            <a:r>
              <a:rPr lang="pl-PL" sz="1800" dirty="0" err="1" smtClean="0">
                <a:latin typeface="Arial" pitchFamily="34" charset="0"/>
                <a:ea typeface="Times New Roman" pitchFamily="18" charset="0"/>
              </a:rPr>
              <a:t>head</a:t>
            </a:r>
            <a:r>
              <a:rPr lang="pl-PL" sz="1800" dirty="0" smtClean="0">
                <a:latin typeface="Arial" pitchFamily="34" charset="0"/>
                <a:ea typeface="Times New Roman" pitchFamily="18" charset="0"/>
              </a:rPr>
              <a:t> of </a:t>
            </a:r>
            <a:r>
              <a:rPr lang="pl-PL" sz="1800" dirty="0" err="1" smtClean="0">
                <a:latin typeface="Arial" pitchFamily="34" charset="0"/>
                <a:ea typeface="Times New Roman" pitchFamily="18" charset="0"/>
              </a:rPr>
              <a:t>eastern</a:t>
            </a:r>
            <a:r>
              <a:rPr lang="pl-PL" sz="1800" dirty="0" smtClean="0">
                <a:latin typeface="Arial" pitchFamily="34" charset="0"/>
                <a:ea typeface="Times New Roman" pitchFamily="18" charset="0"/>
              </a:rPr>
              <a:t> </a:t>
            </a:r>
            <a:r>
              <a:rPr lang="pl-PL" sz="1800" dirty="0" err="1" smtClean="0">
                <a:latin typeface="Arial" pitchFamily="34" charset="0"/>
                <a:ea typeface="Times New Roman" pitchFamily="18" charset="0"/>
              </a:rPr>
              <a:t>breakwater</a:t>
            </a:r>
            <a:r>
              <a:rPr lang="pl-PL" sz="1800" dirty="0" smtClean="0">
                <a:latin typeface="Arial" pitchFamily="34" charset="0"/>
                <a:ea typeface="Times New Roman" pitchFamily="18" charset="0"/>
              </a:rPr>
              <a:t> to </a:t>
            </a:r>
            <a:r>
              <a:rPr lang="pl-PL" sz="1800" dirty="0" err="1" smtClean="0">
                <a:latin typeface="Arial" pitchFamily="34" charset="0"/>
                <a:ea typeface="Times New Roman" pitchFamily="18" charset="0"/>
              </a:rPr>
              <a:t>its</a:t>
            </a:r>
            <a:r>
              <a:rPr lang="pl-PL" sz="1800" dirty="0" smtClean="0">
                <a:latin typeface="Arial" pitchFamily="34" charset="0"/>
                <a:ea typeface="Times New Roman" pitchFamily="18" charset="0"/>
              </a:rPr>
              <a:t> </a:t>
            </a:r>
            <a:r>
              <a:rPr lang="pl-PL" sz="1800" dirty="0" err="1" smtClean="0">
                <a:latin typeface="Arial" pitchFamily="34" charset="0"/>
                <a:ea typeface="Times New Roman" pitchFamily="18" charset="0"/>
              </a:rPr>
              <a:t>base</a:t>
            </a:r>
            <a:r>
              <a:rPr lang="pl-PL" sz="1800" dirty="0" smtClean="0">
                <a:latin typeface="Arial" pitchFamily="34" charset="0"/>
                <a:ea typeface="Times New Roman" pitchFamily="18" charset="0"/>
              </a:rPr>
              <a:t>, 754 m (in the </a:t>
            </a:r>
            <a:r>
              <a:rPr lang="pl-PL" sz="1800" dirty="0" err="1" smtClean="0">
                <a:latin typeface="Arial" pitchFamily="34" charset="0"/>
                <a:ea typeface="Times New Roman" pitchFamily="18" charset="0"/>
              </a:rPr>
              <a:t>axis</a:t>
            </a:r>
            <a:r>
              <a:rPr lang="pl-PL" sz="1800" dirty="0" smtClean="0">
                <a:latin typeface="Arial" pitchFamily="34" charset="0"/>
                <a:ea typeface="Times New Roman" pitchFamily="18" charset="0"/>
              </a:rPr>
              <a:t>):</a:t>
            </a:r>
            <a:r>
              <a:rPr lang="pl-PL" sz="1800" dirty="0">
                <a:latin typeface="Arial" pitchFamily="34" charset="0"/>
              </a:rPr>
              <a:t> </a:t>
            </a:r>
            <a:r>
              <a:rPr kumimoji="0" lang="pl-PL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Width</a:t>
            </a: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100-150 m , </a:t>
            </a:r>
            <a:r>
              <a:rPr kumimoji="0" lang="pl-PL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depth</a:t>
            </a: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of -12,2m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lang="pl-PL" sz="1800" dirty="0" err="1" smtClean="0">
                <a:latin typeface="Arial" pitchFamily="34" charset="0"/>
                <a:ea typeface="Times New Roman" pitchFamily="18" charset="0"/>
              </a:rPr>
              <a:t>R</a:t>
            </a:r>
            <a:r>
              <a:rPr kumimoji="0" lang="pl-PL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econstruction</a:t>
            </a: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of the </a:t>
            </a:r>
            <a:r>
              <a:rPr kumimoji="0" lang="pl-PL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breakwater</a:t>
            </a: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on the </a:t>
            </a:r>
            <a:r>
              <a:rPr kumimoji="0" lang="pl-PL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length</a:t>
            </a: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of 754 </a:t>
            </a: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m (in </a:t>
            </a:r>
            <a:r>
              <a:rPr kumimoji="0" lang="pl-PL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axis</a:t>
            </a: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) ,</a:t>
            </a:r>
            <a:r>
              <a:rPr kumimoji="0" lang="pl-PL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by </a:t>
            </a:r>
            <a:r>
              <a:rPr kumimoji="0" lang="pl-PL" sz="1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rising</a:t>
            </a:r>
            <a:r>
              <a:rPr kumimoji="0" lang="pl-PL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r>
              <a:rPr lang="pl-PL" sz="1800" dirty="0" smtClean="0">
                <a:latin typeface="Arial" pitchFamily="34" charset="0"/>
                <a:ea typeface="Times New Roman" pitchFamily="18" charset="0"/>
              </a:rPr>
              <a:t>   </a:t>
            </a:r>
            <a:r>
              <a:rPr kumimoji="0" lang="pl-PL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the </a:t>
            </a:r>
            <a:r>
              <a:rPr kumimoji="0" lang="pl-PL" sz="1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elevation</a:t>
            </a:r>
            <a:r>
              <a:rPr kumimoji="0" lang="pl-PL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on the </a:t>
            </a:r>
            <a:r>
              <a:rPr kumimoji="0" lang="pl-PL" sz="1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bay</a:t>
            </a:r>
            <a:r>
              <a:rPr lang="pl-PL" sz="1800" dirty="0" err="1" smtClean="0">
                <a:latin typeface="Arial" pitchFamily="34" charset="0"/>
                <a:ea typeface="Times New Roman" pitchFamily="18" charset="0"/>
              </a:rPr>
              <a:t>-side</a:t>
            </a:r>
            <a:r>
              <a:rPr lang="pl-PL" sz="1800" dirty="0" smtClean="0">
                <a:latin typeface="Arial" pitchFamily="34" charset="0"/>
                <a:ea typeface="Times New Roman" pitchFamily="18" charset="0"/>
              </a:rPr>
              <a:t> from +1,4 to 4,2 </a:t>
            </a:r>
            <a:r>
              <a:rPr lang="pl-PL" sz="1800" dirty="0" err="1" smtClean="0">
                <a:latin typeface="Arial" pitchFamily="34" charset="0"/>
                <a:ea typeface="Times New Roman" pitchFamily="18" charset="0"/>
              </a:rPr>
              <a:t>m,that</a:t>
            </a:r>
            <a:r>
              <a:rPr lang="pl-PL" sz="1800" dirty="0" smtClean="0">
                <a:latin typeface="Arial" pitchFamily="34" charset="0"/>
                <a:ea typeface="Times New Roman" pitchFamily="18" charset="0"/>
              </a:rPr>
              <a:t> </a:t>
            </a:r>
            <a:r>
              <a:rPr lang="pl-PL" sz="1800" dirty="0" err="1" smtClean="0">
                <a:latin typeface="Arial" pitchFamily="34" charset="0"/>
                <a:ea typeface="Times New Roman" pitchFamily="18" charset="0"/>
              </a:rPr>
              <a:t>prevents</a:t>
            </a:r>
            <a:r>
              <a:rPr lang="pl-PL" sz="1800" dirty="0" smtClean="0">
                <a:latin typeface="Arial" pitchFamily="34" charset="0"/>
                <a:ea typeface="Times New Roman" pitchFamily="18" charset="0"/>
              </a:rPr>
              <a:t> </a:t>
            </a:r>
            <a:r>
              <a:rPr lang="pl-PL" sz="1800" dirty="0" err="1" smtClean="0">
                <a:latin typeface="Arial" pitchFamily="34" charset="0"/>
                <a:ea typeface="Times New Roman" pitchFamily="18" charset="0"/>
              </a:rPr>
              <a:t>crossing</a:t>
            </a:r>
            <a:r>
              <a:rPr lang="pl-PL" sz="1800" dirty="0" smtClean="0">
                <a:latin typeface="Arial" pitchFamily="34" charset="0"/>
                <a:ea typeface="Times New Roman" pitchFamily="18" charset="0"/>
              </a:rPr>
              <a:t> the </a:t>
            </a:r>
            <a:r>
              <a:rPr lang="pl-PL" sz="1800" dirty="0" err="1" smtClean="0">
                <a:latin typeface="Arial" pitchFamily="34" charset="0"/>
                <a:ea typeface="Times New Roman" pitchFamily="18" charset="0"/>
              </a:rPr>
              <a:t>wave</a:t>
            </a:r>
            <a:r>
              <a:rPr lang="pl-PL" sz="1800" dirty="0" smtClean="0">
                <a:latin typeface="Arial" pitchFamily="34" charset="0"/>
                <a:ea typeface="Times New Roman" pitchFamily="18" charset="0"/>
              </a:rPr>
              <a:t> </a:t>
            </a:r>
            <a:r>
              <a:rPr lang="pl-PL" sz="1800" dirty="0" err="1" smtClean="0">
                <a:latin typeface="Arial" pitchFamily="34" charset="0"/>
                <a:ea typeface="Times New Roman" pitchFamily="18" charset="0"/>
              </a:rPr>
              <a:t>over</a:t>
            </a:r>
            <a:r>
              <a:rPr lang="pl-PL" sz="1800" dirty="0" smtClean="0">
                <a:latin typeface="Arial" pitchFamily="34" charset="0"/>
                <a:ea typeface="Times New Roman" pitchFamily="18" charset="0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r>
              <a:rPr lang="pl-PL" sz="1800" dirty="0">
                <a:latin typeface="Arial" pitchFamily="34" charset="0"/>
                <a:ea typeface="Times New Roman" pitchFamily="18" charset="0"/>
              </a:rPr>
              <a:t> </a:t>
            </a:r>
            <a:r>
              <a:rPr lang="pl-PL" sz="1800" dirty="0" smtClean="0">
                <a:latin typeface="Arial" pitchFamily="34" charset="0"/>
                <a:ea typeface="Times New Roman" pitchFamily="18" charset="0"/>
              </a:rPr>
              <a:t>  the </a:t>
            </a:r>
            <a:r>
              <a:rPr lang="pl-PL" sz="1800" dirty="0" err="1" smtClean="0">
                <a:latin typeface="Arial" pitchFamily="34" charset="0"/>
                <a:ea typeface="Times New Roman" pitchFamily="18" charset="0"/>
              </a:rPr>
              <a:t>breakwater</a:t>
            </a:r>
            <a:r>
              <a:rPr lang="pl-PL" sz="1800" dirty="0" smtClean="0">
                <a:latin typeface="Arial" pitchFamily="34" charset="0"/>
                <a:ea typeface="Times New Roman" pitchFamily="18" charset="0"/>
              </a:rPr>
              <a:t> </a:t>
            </a:r>
            <a:r>
              <a:rPr lang="pl-PL" sz="1800" dirty="0" err="1" smtClean="0">
                <a:latin typeface="Arial" pitchFamily="34" charset="0"/>
                <a:ea typeface="Times New Roman" pitchFamily="18" charset="0"/>
              </a:rPr>
              <a:t>during</a:t>
            </a:r>
            <a:r>
              <a:rPr lang="pl-PL" sz="1800" dirty="0" smtClean="0">
                <a:latin typeface="Arial" pitchFamily="34" charset="0"/>
                <a:ea typeface="Times New Roman" pitchFamily="18" charset="0"/>
              </a:rPr>
              <a:t> high </a:t>
            </a:r>
            <a:r>
              <a:rPr lang="pl-PL" sz="1800" dirty="0" err="1" smtClean="0">
                <a:latin typeface="Arial" pitchFamily="34" charset="0"/>
                <a:ea typeface="Times New Roman" pitchFamily="18" charset="0"/>
              </a:rPr>
              <a:t>water</a:t>
            </a:r>
            <a:r>
              <a:rPr lang="pl-PL" sz="1800" dirty="0" smtClean="0">
                <a:latin typeface="Arial" pitchFamily="34" charset="0"/>
                <a:ea typeface="Times New Roman" pitchFamily="18" charset="0"/>
              </a:rPr>
              <a:t> </a:t>
            </a:r>
            <a:r>
              <a:rPr lang="pl-PL" sz="1800" dirty="0" err="1" smtClean="0">
                <a:latin typeface="Arial" pitchFamily="34" charset="0"/>
                <a:ea typeface="Times New Roman" pitchFamily="18" charset="0"/>
              </a:rPr>
              <a:t>levels</a:t>
            </a: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,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lang="pl-PL" sz="1800" dirty="0" smtClean="0">
                <a:latin typeface="Arial" pitchFamily="34" charset="0"/>
                <a:ea typeface="Times New Roman" pitchFamily="18" charset="0"/>
              </a:rPr>
              <a:t>650 </a:t>
            </a:r>
            <a:r>
              <a:rPr lang="pl-PL" sz="1800" dirty="0">
                <a:latin typeface="Arial" pitchFamily="34" charset="0"/>
                <a:ea typeface="Times New Roman" pitchFamily="18" charset="0"/>
              </a:rPr>
              <a:t>m </a:t>
            </a:r>
            <a:r>
              <a:rPr lang="pl-PL" sz="1800" dirty="0" err="1" smtClean="0">
                <a:latin typeface="Arial" pitchFamily="34" charset="0"/>
                <a:ea typeface="Times New Roman" pitchFamily="18" charset="0"/>
              </a:rPr>
              <a:t>long</a:t>
            </a:r>
            <a:r>
              <a:rPr lang="pl-PL" sz="1800" dirty="0" smtClean="0">
                <a:latin typeface="Arial" pitchFamily="34" charset="0"/>
                <a:ea typeface="Times New Roman" pitchFamily="18" charset="0"/>
              </a:rPr>
              <a:t> </a:t>
            </a:r>
            <a:r>
              <a:rPr lang="pl-PL" sz="1800" dirty="0" err="1" smtClean="0">
                <a:latin typeface="Arial" pitchFamily="34" charset="0"/>
                <a:ea typeface="Times New Roman" pitchFamily="18" charset="0"/>
              </a:rPr>
              <a:t>wave</a:t>
            </a:r>
            <a:r>
              <a:rPr lang="pl-PL" sz="1800" dirty="0" smtClean="0">
                <a:latin typeface="Arial" pitchFamily="34" charset="0"/>
                <a:ea typeface="Times New Roman" pitchFamily="18" charset="0"/>
              </a:rPr>
              <a:t> absorber was </a:t>
            </a:r>
            <a:r>
              <a:rPr lang="pl-PL" sz="1800" dirty="0" err="1" smtClean="0">
                <a:latin typeface="Arial" pitchFamily="34" charset="0"/>
                <a:ea typeface="Times New Roman" pitchFamily="18" charset="0"/>
              </a:rPr>
              <a:t>built</a:t>
            </a: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,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lang="pl-PL" sz="1800" dirty="0" err="1" smtClean="0">
                <a:latin typeface="Arial" pitchFamily="34" charset="0"/>
                <a:ea typeface="Times New Roman" pitchFamily="18" charset="0"/>
              </a:rPr>
              <a:t>Wharf</a:t>
            </a:r>
            <a:r>
              <a:rPr lang="pl-PL" sz="1800" dirty="0" smtClean="0">
                <a:latin typeface="Arial" pitchFamily="34" charset="0"/>
                <a:ea typeface="Times New Roman" pitchFamily="18" charset="0"/>
              </a:rPr>
              <a:t> </a:t>
            </a:r>
            <a:r>
              <a:rPr lang="en-US" sz="1800" dirty="0" smtClean="0">
                <a:latin typeface="Arial" pitchFamily="34" charset="0"/>
                <a:ea typeface="Times New Roman" pitchFamily="18" charset="0"/>
              </a:rPr>
              <a:t>for </a:t>
            </a:r>
            <a:r>
              <a:rPr lang="en-US" sz="1800" dirty="0">
                <a:latin typeface="Arial" pitchFamily="34" charset="0"/>
                <a:ea typeface="Times New Roman" pitchFamily="18" charset="0"/>
              </a:rPr>
              <a:t>the hydrographic ship's </a:t>
            </a:r>
            <a:r>
              <a:rPr lang="en-US" sz="1800" dirty="0" smtClean="0">
                <a:latin typeface="Arial" pitchFamily="34" charset="0"/>
                <a:ea typeface="Times New Roman" pitchFamily="18" charset="0"/>
              </a:rPr>
              <a:t>service </a:t>
            </a:r>
            <a:r>
              <a:rPr lang="en-US" sz="1800" dirty="0">
                <a:latin typeface="Arial" pitchFamily="34" charset="0"/>
                <a:ea typeface="Times New Roman" pitchFamily="18" charset="0"/>
              </a:rPr>
              <a:t>of the </a:t>
            </a:r>
            <a:r>
              <a:rPr lang="en-US" sz="1800" dirty="0" smtClean="0">
                <a:latin typeface="Arial" pitchFamily="34" charset="0"/>
                <a:ea typeface="Times New Roman" pitchFamily="18" charset="0"/>
              </a:rPr>
              <a:t>maritime</a:t>
            </a:r>
            <a:r>
              <a:rPr lang="pl-PL" sz="1800" dirty="0" smtClean="0">
                <a:latin typeface="Arial" pitchFamily="34" charset="0"/>
                <a:ea typeface="Times New Roman" pitchFamily="18" charset="0"/>
              </a:rPr>
              <a:t> </a:t>
            </a:r>
            <a:r>
              <a:rPr lang="en-US" sz="1800" dirty="0" smtClean="0">
                <a:latin typeface="Arial" pitchFamily="34" charset="0"/>
                <a:ea typeface="Times New Roman" pitchFamily="18" charset="0"/>
              </a:rPr>
              <a:t>administration </a:t>
            </a:r>
            <a:r>
              <a:rPr lang="en-US" sz="1800" dirty="0">
                <a:latin typeface="Arial" pitchFamily="34" charset="0"/>
                <a:ea typeface="Times New Roman" pitchFamily="18" charset="0"/>
              </a:rPr>
              <a:t>conducting maintenance and inspection on the breakwater - the length </a:t>
            </a:r>
            <a:r>
              <a:rPr lang="en-US" sz="1800" dirty="0" smtClean="0">
                <a:latin typeface="Arial" pitchFamily="34" charset="0"/>
                <a:ea typeface="Times New Roman" pitchFamily="18" charset="0"/>
              </a:rPr>
              <a:t>of </a:t>
            </a:r>
            <a:r>
              <a:rPr lang="en-US" sz="1800" dirty="0">
                <a:latin typeface="Arial" pitchFamily="34" charset="0"/>
                <a:ea typeface="Times New Roman" pitchFamily="18" charset="0"/>
              </a:rPr>
              <a:t>63 </a:t>
            </a:r>
            <a:r>
              <a:rPr lang="en-US" sz="1800" dirty="0" smtClean="0">
                <a:latin typeface="Arial" pitchFamily="34" charset="0"/>
                <a:ea typeface="Times New Roman" pitchFamily="18" charset="0"/>
              </a:rPr>
              <a:t>m</a:t>
            </a:r>
            <a:r>
              <a:rPr lang="pl-PL" sz="1800" dirty="0" smtClean="0">
                <a:latin typeface="Arial" pitchFamily="34" charset="0"/>
                <a:ea typeface="Times New Roman" pitchFamily="18" charset="0"/>
              </a:rPr>
              <a:t> was </a:t>
            </a:r>
            <a:r>
              <a:rPr lang="pl-PL" sz="1800" dirty="0" err="1" smtClean="0">
                <a:latin typeface="Arial" pitchFamily="34" charset="0"/>
                <a:ea typeface="Times New Roman" pitchFamily="18" charset="0"/>
              </a:rPr>
              <a:t>built</a:t>
            </a: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,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C</a:t>
            </a:r>
            <a:r>
              <a:rPr kumimoji="0" lang="pl-PL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onstruction of the </a:t>
            </a:r>
            <a:r>
              <a:rPr kumimoji="0" lang="pl-PL" sz="1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navigation</a:t>
            </a:r>
            <a:r>
              <a:rPr kumimoji="0" lang="pl-PL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pl-PL" sz="1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buoyes</a:t>
            </a:r>
            <a:r>
              <a:rPr lang="pl-PL" sz="1800" dirty="0">
                <a:latin typeface="Arial" pitchFamily="34" charset="0"/>
                <a:ea typeface="Times New Roman" pitchFamily="18" charset="0"/>
              </a:rPr>
              <a:t> </a:t>
            </a:r>
            <a:r>
              <a:rPr lang="pl-PL" sz="1800" dirty="0" smtClean="0">
                <a:latin typeface="Arial" pitchFamily="34" charset="0"/>
                <a:ea typeface="Times New Roman" pitchFamily="18" charset="0"/>
              </a:rPr>
              <a:t>on the </a:t>
            </a:r>
            <a:r>
              <a:rPr lang="pl-PL" sz="1800" dirty="0" err="1" smtClean="0">
                <a:latin typeface="Arial" pitchFamily="34" charset="0"/>
                <a:ea typeface="Times New Roman" pitchFamily="18" charset="0"/>
              </a:rPr>
              <a:t>passing</a:t>
            </a:r>
            <a:r>
              <a:rPr lang="pl-PL" sz="1800" dirty="0" smtClean="0">
                <a:latin typeface="Arial" pitchFamily="34" charset="0"/>
                <a:ea typeface="Times New Roman" pitchFamily="18" charset="0"/>
              </a:rPr>
              <a:t> </a:t>
            </a:r>
            <a:r>
              <a:rPr lang="pl-PL" sz="1800" dirty="0" err="1" smtClean="0">
                <a:latin typeface="Arial" pitchFamily="34" charset="0"/>
                <a:ea typeface="Times New Roman" pitchFamily="18" charset="0"/>
              </a:rPr>
              <a:t>water</a:t>
            </a:r>
            <a:r>
              <a:rPr lang="pl-PL" sz="1800" dirty="0" smtClean="0">
                <a:latin typeface="Arial" pitchFamily="34" charset="0"/>
                <a:ea typeface="Times New Roman" pitchFamily="18" charset="0"/>
              </a:rPr>
              <a:t> </a:t>
            </a:r>
          </a:p>
          <a:p>
            <a:pPr lvl="0" algn="just" eaLnBrk="0" hangingPunct="0">
              <a:tabLst>
                <a:tab pos="228600" algn="l"/>
              </a:tabLst>
            </a:pPr>
            <a:r>
              <a:rPr lang="pl-PL" sz="1800" dirty="0">
                <a:latin typeface="Arial" pitchFamily="34" charset="0"/>
                <a:ea typeface="Times New Roman" pitchFamily="18" charset="0"/>
              </a:rPr>
              <a:t> </a:t>
            </a:r>
            <a:r>
              <a:rPr lang="pl-PL" sz="1800" dirty="0" smtClean="0">
                <a:latin typeface="Arial" pitchFamily="34" charset="0"/>
                <a:ea typeface="Times New Roman" pitchFamily="18" charset="0"/>
              </a:rPr>
              <a:t>  </a:t>
            </a:r>
            <a:r>
              <a:rPr lang="pl-PL" sz="1800" dirty="0" err="1" smtClean="0">
                <a:latin typeface="Arial" pitchFamily="34" charset="0"/>
                <a:ea typeface="Times New Roman" pitchFamily="18" charset="0"/>
              </a:rPr>
              <a:t>way</a:t>
            </a:r>
            <a:r>
              <a:rPr lang="pl-PL" sz="1800" dirty="0" smtClean="0">
                <a:latin typeface="Arial" pitchFamily="34" charset="0"/>
                <a:ea typeface="Times New Roman" pitchFamily="18" charset="0"/>
              </a:rPr>
              <a:t> and </a:t>
            </a:r>
            <a:r>
              <a:rPr lang="pl-PL" sz="1800" dirty="0" err="1" smtClean="0">
                <a:latin typeface="Arial" pitchFamily="34" charset="0"/>
                <a:ea typeface="Times New Roman" pitchFamily="18" charset="0"/>
              </a:rPr>
              <a:t>navigational</a:t>
            </a:r>
            <a:r>
              <a:rPr lang="pl-PL" sz="1800" dirty="0" smtClean="0">
                <a:latin typeface="Arial" pitchFamily="34" charset="0"/>
                <a:ea typeface="Times New Roman" pitchFamily="18" charset="0"/>
              </a:rPr>
              <a:t> aids on the </a:t>
            </a:r>
            <a:r>
              <a:rPr lang="pl-PL" sz="1800" dirty="0" err="1" smtClean="0">
                <a:latin typeface="Arial" pitchFamily="34" charset="0"/>
                <a:ea typeface="Times New Roman" pitchFamily="18" charset="0"/>
              </a:rPr>
              <a:t>directrix</a:t>
            </a:r>
            <a:r>
              <a:rPr lang="pl-PL" sz="1800" dirty="0" smtClean="0">
                <a:latin typeface="Arial" pitchFamily="34" charset="0"/>
                <a:ea typeface="Times New Roman" pitchFamily="18" charset="0"/>
              </a:rPr>
              <a:t> of the </a:t>
            </a:r>
            <a:r>
              <a:rPr lang="pl-PL" sz="1800" dirty="0" err="1" smtClean="0">
                <a:latin typeface="Arial" pitchFamily="34" charset="0"/>
                <a:ea typeface="Times New Roman" pitchFamily="18" charset="0"/>
              </a:rPr>
              <a:t>breakwater</a:t>
            </a:r>
            <a:r>
              <a:rPr lang="pl-PL" sz="1800" dirty="0" smtClean="0">
                <a:latin typeface="Arial" pitchFamily="34" charset="0"/>
                <a:ea typeface="Times New Roman" pitchFamily="18" charset="0"/>
              </a:rPr>
              <a:t> </a:t>
            </a:r>
            <a:r>
              <a:rPr lang="pl-PL" sz="1800" dirty="0" err="1" smtClean="0">
                <a:latin typeface="Arial" pitchFamily="34" charset="0"/>
                <a:ea typeface="Times New Roman" pitchFamily="18" charset="0"/>
              </a:rPr>
              <a:t>were</a:t>
            </a:r>
            <a:r>
              <a:rPr lang="pl-PL" sz="1800" dirty="0" smtClean="0">
                <a:latin typeface="Arial" pitchFamily="34" charset="0"/>
                <a:ea typeface="Times New Roman" pitchFamily="18" charset="0"/>
              </a:rPr>
              <a:t> </a:t>
            </a:r>
            <a:r>
              <a:rPr lang="pl-PL" sz="1800" dirty="0" err="1">
                <a:latin typeface="Arial" pitchFamily="34" charset="0"/>
                <a:ea typeface="Times New Roman" pitchFamily="18" charset="0"/>
              </a:rPr>
              <a:t>changed</a:t>
            </a:r>
            <a:r>
              <a:rPr lang="pl-PL" sz="1800" dirty="0">
                <a:latin typeface="Arial" pitchFamily="34" charset="0"/>
                <a:ea typeface="Times New Roman" pitchFamily="18" charset="0"/>
              </a:rPr>
              <a:t> </a:t>
            </a:r>
            <a:r>
              <a:rPr lang="pl-PL" sz="1800" dirty="0" smtClean="0">
                <a:latin typeface="Arial" pitchFamily="34" charset="0"/>
                <a:ea typeface="Times New Roman" pitchFamily="18" charset="0"/>
              </a:rPr>
              <a:t>.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570904" y="709449"/>
            <a:ext cx="9636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pl-PL" b="1" dirty="0">
                <a:solidFill>
                  <a:srgbClr val="0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imes New Roman" pitchFamily="18" charset="0"/>
              </a:rPr>
              <a:t>MODERNISATION OF THE ENTRANCE TO THE INTERNAL PORT (in Gdańsk). </a:t>
            </a:r>
          </a:p>
          <a:p>
            <a:pPr lvl="0" algn="ctr"/>
            <a:r>
              <a:rPr lang="pl-PL" b="1" dirty="0">
                <a:solidFill>
                  <a:srgbClr val="0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imes New Roman" pitchFamily="18" charset="0"/>
              </a:rPr>
              <a:t>STARGE I – RECONSTRUCTION OF EAST BREAKWATER</a:t>
            </a:r>
            <a:endParaRPr lang="pl-PL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882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2035106"/>
              </p:ext>
            </p:extLst>
          </p:nvPr>
        </p:nvGraphicFramePr>
        <p:xfrm>
          <a:off x="903031" y="1404609"/>
          <a:ext cx="9108072" cy="5745480"/>
        </p:xfrm>
        <a:graphic>
          <a:graphicData uri="http://schemas.openxmlformats.org/drawingml/2006/table">
            <a:tbl>
              <a:tblPr/>
              <a:tblGrid>
                <a:gridCol w="681983"/>
                <a:gridCol w="5723926"/>
                <a:gridCol w="1170870"/>
                <a:gridCol w="1531293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b="1" dirty="0" err="1">
                          <a:latin typeface="+mn-lt"/>
                          <a:ea typeface="Times New Roman"/>
                        </a:rPr>
                        <a:t>Lp</a:t>
                      </a:r>
                      <a:endParaRPr lang="pl-PL" sz="1400" dirty="0">
                        <a:latin typeface="+mn-lt"/>
                        <a:ea typeface="Times New Roman"/>
                      </a:endParaRPr>
                    </a:p>
                  </a:txBody>
                  <a:tcPr marL="66010" marR="6601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b="1" dirty="0">
                          <a:latin typeface="+mn-lt"/>
                          <a:ea typeface="Times New Roman"/>
                        </a:rPr>
                        <a:t>Opis robót</a:t>
                      </a:r>
                      <a:endParaRPr lang="pl-PL" sz="1400" dirty="0">
                        <a:latin typeface="+mn-lt"/>
                        <a:ea typeface="Times New Roman"/>
                      </a:endParaRPr>
                    </a:p>
                  </a:txBody>
                  <a:tcPr marL="66010" marR="6601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b="1">
                          <a:latin typeface="+mn-lt"/>
                          <a:ea typeface="Times New Roman"/>
                        </a:rPr>
                        <a:t>Jednostka</a:t>
                      </a:r>
                      <a:endParaRPr lang="pl-PL" sz="1400">
                        <a:latin typeface="+mn-lt"/>
                        <a:ea typeface="Times New Roman"/>
                      </a:endParaRPr>
                    </a:p>
                  </a:txBody>
                  <a:tcPr marL="66010" marR="6601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b="1">
                          <a:latin typeface="+mn-lt"/>
                          <a:ea typeface="Times New Roman"/>
                        </a:rPr>
                        <a:t>Ilość</a:t>
                      </a:r>
                      <a:endParaRPr lang="pl-PL" sz="1400">
                        <a:latin typeface="+mn-lt"/>
                        <a:ea typeface="Times New Roman"/>
                      </a:endParaRPr>
                    </a:p>
                  </a:txBody>
                  <a:tcPr marL="66010" marR="6601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983"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b="1" dirty="0" err="1" smtClean="0">
                          <a:latin typeface="+mn-lt"/>
                          <a:ea typeface="Times New Roman"/>
                        </a:rPr>
                        <a:t>Demolition</a:t>
                      </a:r>
                      <a:r>
                        <a:rPr lang="pl-PL" sz="1400" b="1" dirty="0" smtClean="0"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pl-PL" sz="1400" b="1" dirty="0" err="1" smtClean="0">
                          <a:latin typeface="+mn-lt"/>
                          <a:ea typeface="Times New Roman"/>
                        </a:rPr>
                        <a:t>works</a:t>
                      </a:r>
                      <a:endParaRPr lang="pl-PL" sz="1400" dirty="0">
                        <a:latin typeface="+mn-lt"/>
                        <a:ea typeface="Times New Roman"/>
                      </a:endParaRPr>
                    </a:p>
                  </a:txBody>
                  <a:tcPr marL="66010" marR="6601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1729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>
                          <a:latin typeface="+mn-lt"/>
                          <a:ea typeface="Times New Roman"/>
                        </a:rPr>
                        <a:t>1</a:t>
                      </a:r>
                    </a:p>
                  </a:txBody>
                  <a:tcPr marL="66010" marR="6601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dirty="0" err="1" smtClean="0">
                          <a:latin typeface="+mn-lt"/>
                          <a:ea typeface="Times New Roman"/>
                        </a:rPr>
                        <a:t>Cutting</a:t>
                      </a:r>
                      <a:r>
                        <a:rPr lang="pl-PL" sz="1400" dirty="0" smtClean="0">
                          <a:latin typeface="+mn-lt"/>
                          <a:ea typeface="Times New Roman"/>
                        </a:rPr>
                        <a:t> the</a:t>
                      </a:r>
                      <a:r>
                        <a:rPr lang="pl-PL" sz="1400" baseline="0" dirty="0" smtClean="0"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pl-PL" sz="1400" baseline="0" dirty="0" err="1" smtClean="0">
                          <a:latin typeface="+mn-lt"/>
                          <a:ea typeface="Times New Roman"/>
                        </a:rPr>
                        <a:t>wooden</a:t>
                      </a:r>
                      <a:r>
                        <a:rPr lang="pl-PL" sz="1400" baseline="0" dirty="0" smtClean="0"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pl-PL" sz="1400" baseline="0" dirty="0" err="1" smtClean="0">
                          <a:latin typeface="+mn-lt"/>
                          <a:ea typeface="Times New Roman"/>
                        </a:rPr>
                        <a:t>piles</a:t>
                      </a:r>
                      <a:endParaRPr lang="pl-PL" sz="1400" dirty="0">
                        <a:latin typeface="+mn-lt"/>
                        <a:ea typeface="Times New Roman"/>
                      </a:endParaRPr>
                    </a:p>
                  </a:txBody>
                  <a:tcPr marL="66010" marR="6601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dirty="0" err="1" smtClean="0">
                          <a:latin typeface="+mn-lt"/>
                          <a:ea typeface="Times New Roman"/>
                        </a:rPr>
                        <a:t>pcs</a:t>
                      </a:r>
                      <a:r>
                        <a:rPr lang="pl-PL" sz="1400" dirty="0" smtClean="0">
                          <a:latin typeface="+mn-lt"/>
                          <a:ea typeface="Times New Roman"/>
                        </a:rPr>
                        <a:t>.</a:t>
                      </a:r>
                      <a:endParaRPr lang="pl-PL" sz="1400" dirty="0">
                        <a:latin typeface="+mn-lt"/>
                        <a:ea typeface="Times New Roman"/>
                      </a:endParaRPr>
                    </a:p>
                  </a:txBody>
                  <a:tcPr marL="66010" marR="6601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+mn-lt"/>
                          <a:ea typeface="Times New Roman"/>
                        </a:rPr>
                        <a:t>2 034,00</a:t>
                      </a:r>
                    </a:p>
                  </a:txBody>
                  <a:tcPr marL="66010" marR="6601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983">
                <a:tc gridSpan="4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400" b="1" dirty="0" err="1" smtClean="0">
                          <a:latin typeface="+mn-lt"/>
                          <a:ea typeface="Times New Roman"/>
                        </a:rPr>
                        <a:t>Piling</a:t>
                      </a:r>
                      <a:r>
                        <a:rPr lang="pl-PL" sz="1400" b="1" dirty="0" smtClean="0"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pl-PL" sz="1400" b="1" dirty="0" err="1" smtClean="0">
                          <a:latin typeface="+mn-lt"/>
                          <a:ea typeface="Times New Roman"/>
                        </a:rPr>
                        <a:t>works</a:t>
                      </a:r>
                      <a:endParaRPr lang="pl-PL" sz="1400" dirty="0">
                        <a:latin typeface="+mn-lt"/>
                        <a:ea typeface="Times New Roman"/>
                      </a:endParaRPr>
                    </a:p>
                  </a:txBody>
                  <a:tcPr marL="66010" marR="6601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1729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>
                          <a:latin typeface="+mn-lt"/>
                          <a:ea typeface="Times New Roman"/>
                        </a:rPr>
                        <a:t>1</a:t>
                      </a:r>
                    </a:p>
                  </a:txBody>
                  <a:tcPr marL="66010" marR="6601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latin typeface="+mn-lt"/>
                          <a:ea typeface="Times New Roman"/>
                        </a:rPr>
                        <a:t>Steel </a:t>
                      </a:r>
                      <a:r>
                        <a:rPr lang="pl-PL" sz="1400" dirty="0" err="1" smtClean="0">
                          <a:latin typeface="+mn-lt"/>
                          <a:ea typeface="Times New Roman"/>
                        </a:rPr>
                        <a:t>micropiles</a:t>
                      </a:r>
                      <a:r>
                        <a:rPr lang="pl-PL" sz="1400" dirty="0" smtClean="0"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pl-PL" sz="1400" dirty="0" err="1" smtClean="0">
                          <a:latin typeface="+mn-lt"/>
                          <a:ea typeface="Times New Roman"/>
                        </a:rPr>
                        <a:t>execution</a:t>
                      </a:r>
                      <a:r>
                        <a:rPr lang="pl-PL" sz="1400" dirty="0" smtClean="0">
                          <a:latin typeface="+mn-lt"/>
                          <a:ea typeface="Times New Roman"/>
                        </a:rPr>
                        <a:t> ø508mm</a:t>
                      </a:r>
                      <a:r>
                        <a:rPr lang="pl-PL" sz="1400" dirty="0">
                          <a:latin typeface="+mn-lt"/>
                          <a:ea typeface="Times New Roman"/>
                        </a:rPr>
                        <a:t>, L=16÷22m</a:t>
                      </a:r>
                    </a:p>
                  </a:txBody>
                  <a:tcPr marL="66010" marR="6601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dirty="0" err="1" smtClean="0">
                          <a:latin typeface="+mn-lt"/>
                          <a:ea typeface="Times New Roman"/>
                        </a:rPr>
                        <a:t>pcs</a:t>
                      </a:r>
                      <a:r>
                        <a:rPr lang="pl-PL" sz="1400" dirty="0" smtClean="0">
                          <a:latin typeface="+mn-lt"/>
                          <a:ea typeface="Times New Roman"/>
                        </a:rPr>
                        <a:t>.</a:t>
                      </a:r>
                      <a:endParaRPr lang="pl-PL" sz="1400" dirty="0">
                        <a:latin typeface="+mn-lt"/>
                        <a:ea typeface="Times New Roman"/>
                      </a:endParaRPr>
                    </a:p>
                  </a:txBody>
                  <a:tcPr marL="66010" marR="6601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+mn-lt"/>
                          <a:ea typeface="Times New Roman"/>
                        </a:rPr>
                        <a:t>110,00</a:t>
                      </a:r>
                    </a:p>
                  </a:txBody>
                  <a:tcPr marL="66010" marR="6601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9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>
                          <a:latin typeface="+mn-lt"/>
                          <a:ea typeface="Times New Roman"/>
                        </a:rPr>
                        <a:t>2</a:t>
                      </a:r>
                    </a:p>
                  </a:txBody>
                  <a:tcPr marL="66010" marR="6601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latin typeface="+mn-lt"/>
                          <a:ea typeface="Times New Roman"/>
                        </a:rPr>
                        <a:t>Steel </a:t>
                      </a:r>
                      <a:r>
                        <a:rPr lang="pl-PL" sz="1400" dirty="0" err="1" smtClean="0">
                          <a:latin typeface="+mn-lt"/>
                          <a:ea typeface="Times New Roman"/>
                        </a:rPr>
                        <a:t>micropiles</a:t>
                      </a:r>
                      <a:r>
                        <a:rPr lang="pl-PL" sz="1400" dirty="0" smtClean="0"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pl-PL" sz="1400" dirty="0" err="1" smtClean="0">
                          <a:latin typeface="+mn-lt"/>
                          <a:ea typeface="Times New Roman"/>
                        </a:rPr>
                        <a:t>execution</a:t>
                      </a:r>
                      <a:r>
                        <a:rPr lang="pl-PL" sz="1400" dirty="0" smtClean="0">
                          <a:latin typeface="+mn-lt"/>
                          <a:ea typeface="Times New Roman"/>
                        </a:rPr>
                        <a:t> ø356mm</a:t>
                      </a:r>
                      <a:r>
                        <a:rPr lang="pl-PL" sz="1400" dirty="0">
                          <a:latin typeface="+mn-lt"/>
                          <a:ea typeface="Times New Roman"/>
                        </a:rPr>
                        <a:t>, L=15m</a:t>
                      </a:r>
                    </a:p>
                  </a:txBody>
                  <a:tcPr marL="66010" marR="6601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dirty="0" err="1" smtClean="0">
                          <a:latin typeface="+mn-lt"/>
                          <a:ea typeface="Times New Roman"/>
                        </a:rPr>
                        <a:t>pcs</a:t>
                      </a:r>
                      <a:r>
                        <a:rPr lang="pl-PL" sz="1400" dirty="0" smtClean="0">
                          <a:latin typeface="+mn-lt"/>
                          <a:ea typeface="Times New Roman"/>
                        </a:rPr>
                        <a:t>.</a:t>
                      </a:r>
                      <a:endParaRPr lang="pl-PL" sz="1400" dirty="0">
                        <a:latin typeface="+mn-lt"/>
                        <a:ea typeface="Times New Roman"/>
                      </a:endParaRPr>
                    </a:p>
                  </a:txBody>
                  <a:tcPr marL="66010" marR="6601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+mn-lt"/>
                          <a:ea typeface="Times New Roman"/>
                        </a:rPr>
                        <a:t>134,00</a:t>
                      </a:r>
                    </a:p>
                  </a:txBody>
                  <a:tcPr marL="66010" marR="6601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9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>
                          <a:latin typeface="+mn-lt"/>
                          <a:ea typeface="Times New Roman"/>
                        </a:rPr>
                        <a:t>3</a:t>
                      </a:r>
                    </a:p>
                  </a:txBody>
                  <a:tcPr marL="66010" marR="6601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dirty="0" err="1" smtClean="0">
                          <a:latin typeface="+mn-lt"/>
                          <a:ea typeface="Times New Roman"/>
                        </a:rPr>
                        <a:t>Execution</a:t>
                      </a:r>
                      <a:r>
                        <a:rPr lang="pl-PL" sz="1400" baseline="0" dirty="0" smtClean="0">
                          <a:latin typeface="+mn-lt"/>
                          <a:ea typeface="Times New Roman"/>
                        </a:rPr>
                        <a:t> of </a:t>
                      </a:r>
                      <a:r>
                        <a:rPr lang="pl-PL" sz="1400" baseline="0" dirty="0" err="1" smtClean="0">
                          <a:latin typeface="+mn-lt"/>
                          <a:ea typeface="Times New Roman"/>
                        </a:rPr>
                        <a:t>micropile</a:t>
                      </a:r>
                      <a:r>
                        <a:rPr lang="pl-PL" sz="1400" baseline="0" dirty="0" smtClean="0"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pl-PL" sz="1400" baseline="0" dirty="0" err="1" smtClean="0">
                          <a:latin typeface="+mn-lt"/>
                          <a:ea typeface="Times New Roman"/>
                        </a:rPr>
                        <a:t>anchors</a:t>
                      </a:r>
                      <a:r>
                        <a:rPr lang="pl-PL" sz="1400" dirty="0" smtClean="0"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pl-PL" sz="1400" dirty="0">
                          <a:latin typeface="+mn-lt"/>
                          <a:ea typeface="Times New Roman"/>
                        </a:rPr>
                        <a:t>TITAN</a:t>
                      </a:r>
                    </a:p>
                  </a:txBody>
                  <a:tcPr marL="66010" marR="6601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latin typeface="+mn-lt"/>
                          <a:ea typeface="Times New Roman"/>
                        </a:rPr>
                        <a:t>m.</a:t>
                      </a:r>
                      <a:endParaRPr lang="pl-PL" sz="1400" dirty="0">
                        <a:latin typeface="+mn-lt"/>
                        <a:ea typeface="Times New Roman"/>
                      </a:endParaRPr>
                    </a:p>
                  </a:txBody>
                  <a:tcPr marL="66010" marR="6601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+mn-lt"/>
                          <a:ea typeface="Times New Roman"/>
                        </a:rPr>
                        <a:t>1 199,50</a:t>
                      </a:r>
                    </a:p>
                  </a:txBody>
                  <a:tcPr marL="66010" marR="6601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983"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b="1" dirty="0" err="1" smtClean="0">
                          <a:latin typeface="+mn-lt"/>
                          <a:ea typeface="Times New Roman"/>
                        </a:rPr>
                        <a:t>Stone</a:t>
                      </a:r>
                      <a:r>
                        <a:rPr lang="pl-PL" sz="1400" b="1" dirty="0" smtClean="0"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pl-PL" sz="1400" b="1" dirty="0" err="1" smtClean="0">
                          <a:latin typeface="+mn-lt"/>
                          <a:ea typeface="Times New Roman"/>
                        </a:rPr>
                        <a:t>covering</a:t>
                      </a:r>
                      <a:endParaRPr lang="pl-PL" sz="1400" dirty="0">
                        <a:latin typeface="+mn-lt"/>
                        <a:ea typeface="Times New Roman"/>
                      </a:endParaRPr>
                    </a:p>
                  </a:txBody>
                  <a:tcPr marL="66010" marR="6601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1729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>
                          <a:latin typeface="+mn-lt"/>
                          <a:ea typeface="Times New Roman"/>
                        </a:rPr>
                        <a:t>1</a:t>
                      </a:r>
                    </a:p>
                  </a:txBody>
                  <a:tcPr marL="66010" marR="6601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dirty="0" err="1" smtClean="0">
                          <a:latin typeface="+mn-lt"/>
                          <a:ea typeface="Times New Roman"/>
                        </a:rPr>
                        <a:t>Dredging</a:t>
                      </a:r>
                      <a:r>
                        <a:rPr lang="pl-PL" sz="1400" dirty="0" smtClean="0"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pl-PL" sz="1400" dirty="0" err="1" smtClean="0">
                          <a:latin typeface="+mn-lt"/>
                          <a:ea typeface="Times New Roman"/>
                        </a:rPr>
                        <a:t>works</a:t>
                      </a:r>
                      <a:endParaRPr lang="pl-PL" sz="1400" dirty="0">
                        <a:latin typeface="+mn-lt"/>
                        <a:ea typeface="Times New Roman"/>
                      </a:endParaRPr>
                    </a:p>
                  </a:txBody>
                  <a:tcPr marL="66010" marR="6601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>
                          <a:latin typeface="+mn-lt"/>
                          <a:ea typeface="Times New Roman"/>
                        </a:rPr>
                        <a:t>m</a:t>
                      </a:r>
                      <a:r>
                        <a:rPr lang="pl-PL" sz="1400" baseline="30000">
                          <a:latin typeface="+mn-lt"/>
                          <a:ea typeface="Times New Roman"/>
                        </a:rPr>
                        <a:t>3</a:t>
                      </a:r>
                      <a:endParaRPr lang="pl-PL" sz="1400">
                        <a:latin typeface="+mn-lt"/>
                        <a:ea typeface="Times New Roman"/>
                      </a:endParaRPr>
                    </a:p>
                  </a:txBody>
                  <a:tcPr marL="66010" marR="6601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+mn-lt"/>
                          <a:ea typeface="Times New Roman"/>
                        </a:rPr>
                        <a:t>23 659,10</a:t>
                      </a:r>
                    </a:p>
                  </a:txBody>
                  <a:tcPr marL="66010" marR="6601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9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>
                          <a:latin typeface="+mn-lt"/>
                          <a:ea typeface="Times New Roman"/>
                        </a:rPr>
                        <a:t>2</a:t>
                      </a:r>
                    </a:p>
                  </a:txBody>
                  <a:tcPr marL="66010" marR="6601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dirty="0" err="1" smtClean="0">
                          <a:latin typeface="+mn-lt"/>
                          <a:ea typeface="Times New Roman"/>
                        </a:rPr>
                        <a:t>Placing</a:t>
                      </a:r>
                      <a:r>
                        <a:rPr lang="pl-PL" sz="1400" dirty="0" smtClean="0">
                          <a:latin typeface="+mn-lt"/>
                          <a:ea typeface="Times New Roman"/>
                        </a:rPr>
                        <a:t> the </a:t>
                      </a:r>
                      <a:r>
                        <a:rPr lang="pl-PL" sz="1400" dirty="0" err="1" smtClean="0">
                          <a:latin typeface="+mn-lt"/>
                          <a:ea typeface="Times New Roman"/>
                        </a:rPr>
                        <a:t>geosynthetic</a:t>
                      </a:r>
                      <a:r>
                        <a:rPr lang="pl-PL" sz="1400" dirty="0" smtClean="0"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pl-PL" sz="1400" dirty="0" err="1" smtClean="0">
                          <a:latin typeface="+mn-lt"/>
                          <a:ea typeface="Times New Roman"/>
                        </a:rPr>
                        <a:t>material</a:t>
                      </a:r>
                      <a:r>
                        <a:rPr lang="pl-PL" sz="1400" dirty="0" smtClean="0">
                          <a:latin typeface="+mn-lt"/>
                          <a:ea typeface="Times New Roman"/>
                        </a:rPr>
                        <a:t> on the </a:t>
                      </a:r>
                      <a:r>
                        <a:rPr lang="pl-PL" sz="1400" dirty="0" err="1" smtClean="0">
                          <a:latin typeface="+mn-lt"/>
                          <a:ea typeface="Times New Roman"/>
                        </a:rPr>
                        <a:t>bottom</a:t>
                      </a:r>
                      <a:endParaRPr lang="pl-PL" sz="1400" dirty="0">
                        <a:latin typeface="+mn-lt"/>
                        <a:ea typeface="Times New Roman"/>
                      </a:endParaRPr>
                    </a:p>
                  </a:txBody>
                  <a:tcPr marL="66010" marR="6601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>
                          <a:latin typeface="+mn-lt"/>
                          <a:ea typeface="Times New Roman"/>
                        </a:rPr>
                        <a:t>m</a:t>
                      </a:r>
                      <a:r>
                        <a:rPr lang="pl-PL" sz="1400" baseline="30000">
                          <a:latin typeface="+mn-lt"/>
                          <a:ea typeface="Times New Roman"/>
                        </a:rPr>
                        <a:t>2</a:t>
                      </a:r>
                      <a:endParaRPr lang="pl-PL" sz="1400">
                        <a:latin typeface="+mn-lt"/>
                        <a:ea typeface="Times New Roman"/>
                      </a:endParaRPr>
                    </a:p>
                  </a:txBody>
                  <a:tcPr marL="66010" marR="6601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+mn-lt"/>
                          <a:ea typeface="Times New Roman"/>
                        </a:rPr>
                        <a:t>29 161,94</a:t>
                      </a:r>
                    </a:p>
                  </a:txBody>
                  <a:tcPr marL="66010" marR="6601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>
                          <a:latin typeface="+mn-lt"/>
                          <a:ea typeface="Times New Roman"/>
                        </a:rPr>
                        <a:t>3</a:t>
                      </a:r>
                    </a:p>
                  </a:txBody>
                  <a:tcPr marL="66010" marR="6601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dirty="0" err="1" smtClean="0">
                          <a:latin typeface="+mn-lt"/>
                          <a:ea typeface="Times New Roman"/>
                        </a:rPr>
                        <a:t>Placing</a:t>
                      </a:r>
                      <a:r>
                        <a:rPr lang="pl-PL" sz="1400" dirty="0" smtClean="0"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pl-PL" sz="1400" dirty="0" err="1" smtClean="0">
                          <a:latin typeface="+mn-lt"/>
                          <a:ea typeface="Times New Roman"/>
                        </a:rPr>
                        <a:t>stones</a:t>
                      </a:r>
                      <a:endParaRPr lang="pl-PL" sz="1400" dirty="0">
                        <a:latin typeface="+mn-lt"/>
                        <a:ea typeface="Times New Roman"/>
                      </a:endParaRPr>
                    </a:p>
                  </a:txBody>
                  <a:tcPr marL="66010" marR="6601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>
                          <a:latin typeface="+mn-lt"/>
                          <a:ea typeface="Times New Roman"/>
                        </a:rPr>
                        <a:t>m</a:t>
                      </a:r>
                      <a:r>
                        <a:rPr lang="pl-PL" sz="1400" baseline="30000">
                          <a:latin typeface="+mn-lt"/>
                          <a:ea typeface="Times New Roman"/>
                        </a:rPr>
                        <a:t>3</a:t>
                      </a:r>
                      <a:endParaRPr lang="pl-PL" sz="1400">
                        <a:latin typeface="+mn-lt"/>
                        <a:ea typeface="Times New Roman"/>
                      </a:endParaRPr>
                    </a:p>
                  </a:txBody>
                  <a:tcPr marL="66010" marR="6601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+mn-lt"/>
                          <a:ea typeface="Times New Roman"/>
                        </a:rPr>
                        <a:t>52 726,04</a:t>
                      </a:r>
                    </a:p>
                  </a:txBody>
                  <a:tcPr marL="66010" marR="6601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9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>
                          <a:latin typeface="+mn-lt"/>
                          <a:ea typeface="Times New Roman"/>
                        </a:rPr>
                        <a:t>4</a:t>
                      </a:r>
                    </a:p>
                  </a:txBody>
                  <a:tcPr marL="66010" marR="6601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dirty="0" err="1" smtClean="0">
                          <a:latin typeface="+mn-lt"/>
                          <a:ea typeface="Times New Roman"/>
                        </a:rPr>
                        <a:t>Placing</a:t>
                      </a:r>
                      <a:r>
                        <a:rPr lang="pl-PL" sz="1400" baseline="0" dirty="0" smtClean="0"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pl-PL" sz="1400" baseline="0" dirty="0" err="1" smtClean="0">
                          <a:latin typeface="+mn-lt"/>
                          <a:ea typeface="Times New Roman"/>
                        </a:rPr>
                        <a:t>accropodes</a:t>
                      </a:r>
                      <a:endParaRPr lang="pl-PL" sz="1400" dirty="0">
                        <a:latin typeface="+mn-lt"/>
                        <a:ea typeface="Times New Roman"/>
                      </a:endParaRPr>
                    </a:p>
                  </a:txBody>
                  <a:tcPr marL="66010" marR="6601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dirty="0" err="1" smtClean="0">
                          <a:latin typeface="+mn-lt"/>
                          <a:ea typeface="Times New Roman"/>
                        </a:rPr>
                        <a:t>pcs</a:t>
                      </a:r>
                      <a:r>
                        <a:rPr lang="pl-PL" sz="1400" dirty="0" smtClean="0">
                          <a:latin typeface="+mn-lt"/>
                          <a:ea typeface="Times New Roman"/>
                        </a:rPr>
                        <a:t>.</a:t>
                      </a:r>
                      <a:endParaRPr lang="pl-PL" sz="1400" dirty="0">
                        <a:latin typeface="+mn-lt"/>
                        <a:ea typeface="Times New Roman"/>
                      </a:endParaRPr>
                    </a:p>
                  </a:txBody>
                  <a:tcPr marL="66010" marR="6601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+mn-lt"/>
                          <a:ea typeface="Times New Roman"/>
                        </a:rPr>
                        <a:t>2 305,00</a:t>
                      </a:r>
                    </a:p>
                  </a:txBody>
                  <a:tcPr marL="66010" marR="6601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9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>
                          <a:latin typeface="+mn-lt"/>
                          <a:ea typeface="Times New Roman"/>
                        </a:rPr>
                        <a:t>5</a:t>
                      </a:r>
                    </a:p>
                  </a:txBody>
                  <a:tcPr marL="66010" marR="6601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dirty="0" err="1" smtClean="0">
                          <a:latin typeface="+mn-lt"/>
                          <a:ea typeface="Times New Roman"/>
                        </a:rPr>
                        <a:t>Placing</a:t>
                      </a:r>
                      <a:r>
                        <a:rPr lang="pl-PL" sz="1400" dirty="0" smtClean="0"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pl-PL" sz="1400" dirty="0" err="1" smtClean="0">
                          <a:latin typeface="+mn-lt"/>
                          <a:ea typeface="Times New Roman"/>
                        </a:rPr>
                        <a:t>gabions</a:t>
                      </a:r>
                      <a:endParaRPr lang="pl-PL" sz="1400" dirty="0">
                        <a:latin typeface="+mn-lt"/>
                        <a:ea typeface="Times New Roman"/>
                      </a:endParaRPr>
                    </a:p>
                  </a:txBody>
                  <a:tcPr marL="66010" marR="6601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dirty="0" err="1" smtClean="0">
                          <a:latin typeface="+mn-lt"/>
                          <a:ea typeface="Times New Roman"/>
                        </a:rPr>
                        <a:t>pcs</a:t>
                      </a:r>
                      <a:r>
                        <a:rPr lang="pl-PL" sz="1400" dirty="0" smtClean="0">
                          <a:latin typeface="+mn-lt"/>
                          <a:ea typeface="Times New Roman"/>
                        </a:rPr>
                        <a:t>.</a:t>
                      </a:r>
                      <a:endParaRPr lang="pl-PL" sz="1400" dirty="0">
                        <a:latin typeface="+mn-lt"/>
                        <a:ea typeface="Times New Roman"/>
                      </a:endParaRPr>
                    </a:p>
                  </a:txBody>
                  <a:tcPr marL="66010" marR="6601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+mn-lt"/>
                          <a:ea typeface="Times New Roman"/>
                        </a:rPr>
                        <a:t>679,00</a:t>
                      </a:r>
                    </a:p>
                  </a:txBody>
                  <a:tcPr marL="66010" marR="6601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983"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b="1" dirty="0" err="1" smtClean="0">
                          <a:latin typeface="+mn-lt"/>
                          <a:ea typeface="Times New Roman"/>
                        </a:rPr>
                        <a:t>Ferroconcrete</a:t>
                      </a:r>
                      <a:r>
                        <a:rPr lang="pl-PL" sz="1400" b="1" dirty="0" smtClean="0"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pl-PL" sz="1400" b="1" dirty="0" err="1" smtClean="0">
                          <a:latin typeface="+mn-lt"/>
                          <a:ea typeface="Times New Roman"/>
                        </a:rPr>
                        <a:t>constructions</a:t>
                      </a:r>
                      <a:endParaRPr lang="pl-PL" sz="1400" dirty="0">
                        <a:latin typeface="+mn-lt"/>
                        <a:ea typeface="Times New Roman"/>
                      </a:endParaRPr>
                    </a:p>
                  </a:txBody>
                  <a:tcPr marL="66010" marR="6601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5029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>
                          <a:latin typeface="+mn-lt"/>
                          <a:ea typeface="Times New Roman"/>
                        </a:rPr>
                        <a:t>1</a:t>
                      </a:r>
                    </a:p>
                  </a:txBody>
                  <a:tcPr marL="66010" marR="6601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dirty="0" err="1" smtClean="0">
                          <a:latin typeface="+mn-lt"/>
                          <a:ea typeface="Times New Roman"/>
                        </a:rPr>
                        <a:t>Overwater</a:t>
                      </a:r>
                      <a:r>
                        <a:rPr lang="pl-PL" sz="1400" baseline="0" dirty="0" smtClean="0"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pl-PL" sz="1400" baseline="0" dirty="0" err="1" smtClean="0">
                          <a:latin typeface="+mn-lt"/>
                          <a:ea typeface="Times New Roman"/>
                        </a:rPr>
                        <a:t>construction</a:t>
                      </a:r>
                      <a:r>
                        <a:rPr lang="pl-PL" sz="1400" baseline="0" dirty="0" smtClean="0">
                          <a:latin typeface="+mn-lt"/>
                          <a:ea typeface="Times New Roman"/>
                        </a:rPr>
                        <a:t> of the </a:t>
                      </a:r>
                      <a:r>
                        <a:rPr lang="pl-PL" sz="1400" baseline="0" dirty="0" err="1" smtClean="0">
                          <a:latin typeface="+mn-lt"/>
                          <a:ea typeface="Times New Roman"/>
                        </a:rPr>
                        <a:t>layover</a:t>
                      </a:r>
                      <a:r>
                        <a:rPr lang="pl-PL" sz="1400" baseline="0" dirty="0" smtClean="0"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pl-PL" sz="1400" baseline="0" dirty="0" err="1" smtClean="0">
                          <a:latin typeface="+mn-lt"/>
                          <a:ea typeface="Times New Roman"/>
                        </a:rPr>
                        <a:t>wharf</a:t>
                      </a:r>
                      <a:r>
                        <a:rPr lang="pl-PL" sz="1400" baseline="0" dirty="0" smtClean="0">
                          <a:latin typeface="+mn-lt"/>
                          <a:ea typeface="Times New Roman"/>
                        </a:rPr>
                        <a:t>, </a:t>
                      </a:r>
                      <a:r>
                        <a:rPr lang="pl-PL" sz="1400" baseline="0" dirty="0" err="1" smtClean="0">
                          <a:latin typeface="+mn-lt"/>
                          <a:ea typeface="Times New Roman"/>
                        </a:rPr>
                        <a:t>reinforced</a:t>
                      </a:r>
                      <a:r>
                        <a:rPr lang="pl-PL" sz="1400" baseline="0" dirty="0" smtClean="0"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pl-PL" sz="1400" baseline="0" dirty="0" err="1" smtClean="0">
                          <a:latin typeface="+mn-lt"/>
                          <a:ea typeface="Times New Roman"/>
                        </a:rPr>
                        <a:t>concrete</a:t>
                      </a:r>
                      <a:r>
                        <a:rPr lang="pl-PL" sz="1400" baseline="0" dirty="0" smtClean="0"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pl-PL" sz="1400" baseline="0" dirty="0" err="1" smtClean="0">
                          <a:latin typeface="+mn-lt"/>
                          <a:ea typeface="Times New Roman"/>
                        </a:rPr>
                        <a:t>construction</a:t>
                      </a:r>
                      <a:r>
                        <a:rPr lang="pl-PL" sz="1400" baseline="0" dirty="0" smtClean="0">
                          <a:latin typeface="+mn-lt"/>
                          <a:ea typeface="Times New Roman"/>
                        </a:rPr>
                        <a:t>, pile </a:t>
                      </a:r>
                      <a:r>
                        <a:rPr lang="pl-PL" sz="1400" baseline="0" dirty="0" err="1" smtClean="0">
                          <a:latin typeface="+mn-lt"/>
                          <a:ea typeface="Times New Roman"/>
                        </a:rPr>
                        <a:t>wall</a:t>
                      </a:r>
                      <a:endParaRPr lang="pl-PL" sz="1400" dirty="0">
                        <a:latin typeface="+mn-lt"/>
                        <a:ea typeface="Times New Roman"/>
                      </a:endParaRPr>
                    </a:p>
                  </a:txBody>
                  <a:tcPr marL="66010" marR="6601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>
                          <a:latin typeface="+mn-lt"/>
                          <a:ea typeface="Times New Roman"/>
                        </a:rPr>
                        <a:t>m</a:t>
                      </a:r>
                      <a:r>
                        <a:rPr lang="pl-PL" sz="1400" baseline="30000">
                          <a:latin typeface="+mn-lt"/>
                          <a:ea typeface="Times New Roman"/>
                        </a:rPr>
                        <a:t>3</a:t>
                      </a:r>
                      <a:endParaRPr lang="pl-PL" sz="1400">
                        <a:latin typeface="+mn-lt"/>
                        <a:ea typeface="Times New Roman"/>
                      </a:endParaRPr>
                    </a:p>
                  </a:txBody>
                  <a:tcPr marL="66010" marR="6601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+mn-lt"/>
                          <a:ea typeface="Times New Roman"/>
                        </a:rPr>
                        <a:t>686,50</a:t>
                      </a:r>
                    </a:p>
                  </a:txBody>
                  <a:tcPr marL="66010" marR="6601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983"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b="1" dirty="0" err="1" smtClean="0">
                          <a:latin typeface="+mn-lt"/>
                          <a:ea typeface="Times New Roman"/>
                        </a:rPr>
                        <a:t>Fixing</a:t>
                      </a:r>
                      <a:r>
                        <a:rPr lang="pl-PL" sz="1400" b="1" baseline="0" dirty="0" smtClean="0">
                          <a:latin typeface="+mn-lt"/>
                          <a:ea typeface="Times New Roman"/>
                        </a:rPr>
                        <a:t> of </a:t>
                      </a:r>
                      <a:r>
                        <a:rPr lang="pl-PL" sz="1400" b="1" baseline="0" dirty="0" err="1" smtClean="0">
                          <a:latin typeface="+mn-lt"/>
                          <a:ea typeface="Times New Roman"/>
                        </a:rPr>
                        <a:t>existing</a:t>
                      </a:r>
                      <a:r>
                        <a:rPr lang="pl-PL" sz="1400" b="1" baseline="0" dirty="0" smtClean="0"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pl-PL" sz="1400" b="1" baseline="0" dirty="0" err="1" smtClean="0">
                          <a:latin typeface="+mn-lt"/>
                          <a:ea typeface="Times New Roman"/>
                        </a:rPr>
                        <a:t>breakwater</a:t>
                      </a:r>
                      <a:endParaRPr lang="pl-PL" sz="1400" dirty="0">
                        <a:latin typeface="+mn-lt"/>
                        <a:ea typeface="Times New Roman"/>
                      </a:endParaRPr>
                    </a:p>
                  </a:txBody>
                  <a:tcPr marL="66010" marR="6601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1729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>
                          <a:latin typeface="+mn-lt"/>
                          <a:ea typeface="Times New Roman"/>
                        </a:rPr>
                        <a:t>1</a:t>
                      </a:r>
                    </a:p>
                  </a:txBody>
                  <a:tcPr marL="66010" marR="6601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+mn-lt"/>
                          <a:ea typeface="Times New Roman"/>
                        </a:rPr>
                        <a:t>Układanie </a:t>
                      </a:r>
                      <a:r>
                        <a:rPr lang="pl-PL" sz="1400" dirty="0" err="1" smtClean="0">
                          <a:latin typeface="+mn-lt"/>
                          <a:ea typeface="Times New Roman"/>
                        </a:rPr>
                        <a:t>covering</a:t>
                      </a:r>
                      <a:r>
                        <a:rPr lang="pl-PL" sz="1400" dirty="0" smtClean="0"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pl-PL" sz="1400" dirty="0" err="1" smtClean="0">
                          <a:latin typeface="+mn-lt"/>
                          <a:ea typeface="Times New Roman"/>
                        </a:rPr>
                        <a:t>pipes</a:t>
                      </a:r>
                      <a:r>
                        <a:rPr lang="pl-PL" sz="1400" dirty="0" smtClean="0">
                          <a:latin typeface="+mn-lt"/>
                          <a:ea typeface="Times New Roman"/>
                        </a:rPr>
                        <a:t> ø110mm</a:t>
                      </a:r>
                      <a:endParaRPr lang="pl-PL" sz="1400" dirty="0">
                        <a:latin typeface="+mn-lt"/>
                        <a:ea typeface="Times New Roman"/>
                      </a:endParaRPr>
                    </a:p>
                  </a:txBody>
                  <a:tcPr marL="66010" marR="6601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>
                          <a:latin typeface="+mn-lt"/>
                          <a:ea typeface="Times New Roman"/>
                        </a:rPr>
                        <a:t>mb.</a:t>
                      </a:r>
                    </a:p>
                  </a:txBody>
                  <a:tcPr marL="66010" marR="6601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+mn-lt"/>
                          <a:ea typeface="Times New Roman"/>
                        </a:rPr>
                        <a:t>2 958,48</a:t>
                      </a:r>
                    </a:p>
                  </a:txBody>
                  <a:tcPr marL="66010" marR="6601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9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>
                          <a:latin typeface="+mn-lt"/>
                          <a:ea typeface="Times New Roman"/>
                        </a:rPr>
                        <a:t>2</a:t>
                      </a:r>
                    </a:p>
                  </a:txBody>
                  <a:tcPr marL="66010" marR="6601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dirty="0" err="1" smtClean="0">
                          <a:latin typeface="+mn-lt"/>
                          <a:ea typeface="Times New Roman"/>
                        </a:rPr>
                        <a:t>Execution</a:t>
                      </a:r>
                      <a:r>
                        <a:rPr lang="pl-PL" sz="1400" dirty="0" smtClean="0">
                          <a:latin typeface="+mn-lt"/>
                          <a:ea typeface="Times New Roman"/>
                        </a:rPr>
                        <a:t> of </a:t>
                      </a:r>
                      <a:r>
                        <a:rPr lang="pl-PL" sz="1400" dirty="0" err="1" smtClean="0">
                          <a:latin typeface="+mn-lt"/>
                          <a:ea typeface="Times New Roman"/>
                        </a:rPr>
                        <a:t>concrete</a:t>
                      </a:r>
                      <a:r>
                        <a:rPr lang="pl-PL" sz="1400" dirty="0" smtClean="0"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pl-PL" sz="1400" dirty="0" err="1" smtClean="0">
                          <a:latin typeface="+mn-lt"/>
                          <a:ea typeface="Times New Roman"/>
                        </a:rPr>
                        <a:t>joints</a:t>
                      </a:r>
                      <a:endParaRPr lang="pl-PL" sz="1400" dirty="0">
                        <a:latin typeface="+mn-lt"/>
                        <a:ea typeface="Times New Roman"/>
                      </a:endParaRPr>
                    </a:p>
                  </a:txBody>
                  <a:tcPr marL="66010" marR="6601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>
                          <a:latin typeface="+mn-lt"/>
                          <a:ea typeface="Times New Roman"/>
                        </a:rPr>
                        <a:t>mb.</a:t>
                      </a:r>
                    </a:p>
                  </a:txBody>
                  <a:tcPr marL="66010" marR="6601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+mn-lt"/>
                          <a:ea typeface="Times New Roman"/>
                        </a:rPr>
                        <a:t>22 517,67</a:t>
                      </a:r>
                    </a:p>
                  </a:txBody>
                  <a:tcPr marL="66010" marR="6601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983"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b="1" dirty="0" err="1" smtClean="0">
                          <a:latin typeface="+mn-lt"/>
                          <a:ea typeface="Times New Roman"/>
                        </a:rPr>
                        <a:t>Reconstruction</a:t>
                      </a:r>
                      <a:r>
                        <a:rPr lang="pl-PL" sz="1400" b="1" dirty="0" smtClean="0">
                          <a:latin typeface="+mn-lt"/>
                          <a:ea typeface="Times New Roman"/>
                        </a:rPr>
                        <a:t> of red </a:t>
                      </a:r>
                      <a:r>
                        <a:rPr lang="pl-PL" sz="1400" b="1" dirty="0" err="1" smtClean="0">
                          <a:latin typeface="+mn-lt"/>
                          <a:ea typeface="Times New Roman"/>
                        </a:rPr>
                        <a:t>entry</a:t>
                      </a:r>
                      <a:r>
                        <a:rPr lang="pl-PL" sz="1400" b="1" dirty="0" smtClean="0"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pl-PL" sz="1400" b="1" dirty="0" err="1" smtClean="0">
                          <a:latin typeface="+mn-lt"/>
                          <a:ea typeface="Times New Roman"/>
                        </a:rPr>
                        <a:t>tower</a:t>
                      </a:r>
                      <a:r>
                        <a:rPr lang="pl-PL" sz="1400" b="1" dirty="0" smtClean="0">
                          <a:latin typeface="+mn-lt"/>
                          <a:ea typeface="Times New Roman"/>
                        </a:rPr>
                        <a:t> and </a:t>
                      </a:r>
                      <a:r>
                        <a:rPr lang="pl-PL" sz="1400" b="1" dirty="0" err="1" smtClean="0">
                          <a:latin typeface="+mn-lt"/>
                          <a:ea typeface="Times New Roman"/>
                        </a:rPr>
                        <a:t>lattern</a:t>
                      </a:r>
                      <a:endParaRPr lang="pl-PL" sz="1400" dirty="0">
                        <a:latin typeface="+mn-lt"/>
                        <a:ea typeface="Times New Roman"/>
                      </a:endParaRPr>
                    </a:p>
                  </a:txBody>
                  <a:tcPr marL="66010" marR="6601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352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>
                          <a:latin typeface="+mn-lt"/>
                          <a:ea typeface="Times New Roman"/>
                        </a:rPr>
                        <a:t>1</a:t>
                      </a:r>
                    </a:p>
                  </a:txBody>
                  <a:tcPr marL="66010" marR="6601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dirty="0" err="1" smtClean="0">
                          <a:latin typeface="+mn-lt"/>
                          <a:ea typeface="Times New Roman"/>
                        </a:rPr>
                        <a:t>Execution</a:t>
                      </a:r>
                      <a:r>
                        <a:rPr lang="pl-PL" sz="1400" baseline="0" dirty="0" smtClean="0">
                          <a:latin typeface="+mn-lt"/>
                          <a:ea typeface="Times New Roman"/>
                        </a:rPr>
                        <a:t> of </a:t>
                      </a:r>
                      <a:r>
                        <a:rPr lang="pl-PL" sz="1400" baseline="0" dirty="0" err="1" smtClean="0">
                          <a:latin typeface="+mn-lt"/>
                          <a:ea typeface="Times New Roman"/>
                        </a:rPr>
                        <a:t>steel</a:t>
                      </a:r>
                      <a:r>
                        <a:rPr lang="pl-PL" sz="1400" baseline="0" dirty="0" smtClean="0"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pl-PL" sz="1400" baseline="0" dirty="0" err="1" smtClean="0">
                          <a:latin typeface="+mn-lt"/>
                          <a:ea typeface="Times New Roman"/>
                        </a:rPr>
                        <a:t>tower</a:t>
                      </a:r>
                      <a:r>
                        <a:rPr lang="pl-PL" sz="1400" baseline="0" dirty="0" smtClean="0"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pl-PL" sz="1400" baseline="0" dirty="0" err="1" smtClean="0">
                          <a:latin typeface="+mn-lt"/>
                          <a:ea typeface="Times New Roman"/>
                        </a:rPr>
                        <a:t>construction</a:t>
                      </a:r>
                      <a:r>
                        <a:rPr lang="pl-PL" sz="1400" baseline="0" dirty="0" smtClean="0">
                          <a:latin typeface="+mn-lt"/>
                          <a:ea typeface="Times New Roman"/>
                        </a:rPr>
                        <a:t> in </a:t>
                      </a:r>
                      <a:r>
                        <a:rPr lang="pl-PL" sz="1400" baseline="0" dirty="0" err="1" smtClean="0">
                          <a:latin typeface="+mn-lt"/>
                          <a:ea typeface="Times New Roman"/>
                        </a:rPr>
                        <a:t>connection</a:t>
                      </a:r>
                      <a:r>
                        <a:rPr lang="pl-PL" sz="1400" baseline="0" dirty="0" smtClean="0">
                          <a:latin typeface="+mn-lt"/>
                          <a:ea typeface="Times New Roman"/>
                        </a:rPr>
                        <a:t> with </a:t>
                      </a:r>
                      <a:r>
                        <a:rPr lang="pl-PL" sz="1400" baseline="0" dirty="0" err="1" smtClean="0">
                          <a:latin typeface="+mn-lt"/>
                          <a:ea typeface="Times New Roman"/>
                        </a:rPr>
                        <a:t>navigation</a:t>
                      </a:r>
                      <a:r>
                        <a:rPr lang="pl-PL" sz="1400" baseline="0" dirty="0" smtClean="0"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pl-PL" sz="1400" baseline="0" dirty="0" err="1" smtClean="0">
                          <a:latin typeface="+mn-lt"/>
                          <a:ea typeface="Times New Roman"/>
                        </a:rPr>
                        <a:t>aid</a:t>
                      </a:r>
                      <a:r>
                        <a:rPr lang="pl-PL" sz="1400" baseline="0" dirty="0" smtClean="0"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pl-PL" sz="1400" baseline="0" dirty="0" err="1" smtClean="0">
                          <a:latin typeface="+mn-lt"/>
                          <a:ea typeface="Times New Roman"/>
                        </a:rPr>
                        <a:t>lattern</a:t>
                      </a:r>
                      <a:endParaRPr lang="pl-PL" sz="1400" dirty="0">
                        <a:latin typeface="+mn-lt"/>
                        <a:ea typeface="Times New Roman"/>
                      </a:endParaRPr>
                    </a:p>
                  </a:txBody>
                  <a:tcPr marL="66010" marR="6601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dirty="0" err="1" smtClean="0">
                          <a:latin typeface="+mn-lt"/>
                          <a:ea typeface="Times New Roman"/>
                        </a:rPr>
                        <a:t>pcs</a:t>
                      </a:r>
                      <a:r>
                        <a:rPr lang="pl-PL" sz="1400" dirty="0" smtClean="0">
                          <a:latin typeface="+mn-lt"/>
                          <a:ea typeface="Times New Roman"/>
                        </a:rPr>
                        <a:t>.</a:t>
                      </a:r>
                      <a:endParaRPr lang="pl-PL" sz="1400" dirty="0">
                        <a:latin typeface="+mn-lt"/>
                        <a:ea typeface="Times New Roman"/>
                      </a:endParaRPr>
                    </a:p>
                  </a:txBody>
                  <a:tcPr marL="66010" marR="6601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latin typeface="+mn-lt"/>
                          <a:ea typeface="Times New Roman"/>
                        </a:rPr>
                        <a:t>1</a:t>
                      </a:r>
                      <a:endParaRPr lang="pl-PL" sz="1400" dirty="0">
                        <a:latin typeface="+mn-lt"/>
                        <a:ea typeface="Times New Roman"/>
                      </a:endParaRPr>
                    </a:p>
                  </a:txBody>
                  <a:tcPr marL="66010" marR="6601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983"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b="1" dirty="0" err="1" smtClean="0">
                          <a:latin typeface="+mn-lt"/>
                          <a:ea typeface="Times New Roman"/>
                        </a:rPr>
                        <a:t>Dredging</a:t>
                      </a:r>
                      <a:r>
                        <a:rPr lang="pl-PL" sz="1400" b="1" dirty="0" smtClean="0"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pl-PL" sz="1400" b="1" dirty="0" err="1" smtClean="0">
                          <a:latin typeface="+mn-lt"/>
                          <a:ea typeface="Times New Roman"/>
                        </a:rPr>
                        <a:t>works</a:t>
                      </a:r>
                      <a:endParaRPr lang="pl-PL" sz="1400" dirty="0">
                        <a:latin typeface="+mn-lt"/>
                        <a:ea typeface="Times New Roman"/>
                      </a:endParaRPr>
                    </a:p>
                  </a:txBody>
                  <a:tcPr marL="66010" marR="6601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1729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>
                          <a:latin typeface="+mn-lt"/>
                          <a:ea typeface="Times New Roman"/>
                        </a:rPr>
                        <a:t>1</a:t>
                      </a:r>
                    </a:p>
                  </a:txBody>
                  <a:tcPr marL="66010" marR="6601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dirty="0" err="1" smtClean="0">
                          <a:latin typeface="+mn-lt"/>
                          <a:ea typeface="Times New Roman"/>
                        </a:rPr>
                        <a:t>Dredging</a:t>
                      </a:r>
                      <a:r>
                        <a:rPr lang="pl-PL" sz="1400" dirty="0" smtClean="0"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pl-PL" sz="1400" dirty="0" err="1" smtClean="0">
                          <a:latin typeface="+mn-lt"/>
                          <a:ea typeface="Times New Roman"/>
                        </a:rPr>
                        <a:t>works</a:t>
                      </a:r>
                      <a:endParaRPr lang="pl-PL" sz="1400" dirty="0">
                        <a:latin typeface="+mn-lt"/>
                        <a:ea typeface="Times New Roman"/>
                      </a:endParaRPr>
                    </a:p>
                  </a:txBody>
                  <a:tcPr marL="66010" marR="6601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>
                          <a:latin typeface="+mn-lt"/>
                          <a:ea typeface="Times New Roman"/>
                        </a:rPr>
                        <a:t>m</a:t>
                      </a:r>
                      <a:r>
                        <a:rPr lang="pl-PL" sz="1400" baseline="30000">
                          <a:latin typeface="+mn-lt"/>
                          <a:ea typeface="Times New Roman"/>
                        </a:rPr>
                        <a:t>3</a:t>
                      </a:r>
                      <a:endParaRPr lang="pl-PL" sz="1400">
                        <a:latin typeface="+mn-lt"/>
                        <a:ea typeface="Times New Roman"/>
                      </a:endParaRPr>
                    </a:p>
                  </a:txBody>
                  <a:tcPr marL="66010" marR="6601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+mn-lt"/>
                          <a:ea typeface="Times New Roman"/>
                        </a:rPr>
                        <a:t>47 180,00</a:t>
                      </a:r>
                    </a:p>
                  </a:txBody>
                  <a:tcPr marL="66010" marR="6601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9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>
                          <a:latin typeface="+mn-lt"/>
                          <a:ea typeface="Times New Roman"/>
                        </a:rPr>
                        <a:t>2</a:t>
                      </a:r>
                    </a:p>
                  </a:txBody>
                  <a:tcPr marL="66010" marR="6601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dirty="0" err="1" smtClean="0">
                          <a:latin typeface="+mn-lt"/>
                          <a:ea typeface="Times New Roman"/>
                        </a:rPr>
                        <a:t>Excavation</a:t>
                      </a:r>
                      <a:r>
                        <a:rPr lang="pl-PL" sz="1400" dirty="0" smtClean="0"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pl-PL" sz="1400" dirty="0" err="1" smtClean="0">
                          <a:latin typeface="+mn-lt"/>
                          <a:ea typeface="Times New Roman"/>
                        </a:rPr>
                        <a:t>works</a:t>
                      </a:r>
                      <a:endParaRPr lang="pl-PL" sz="1400" dirty="0">
                        <a:latin typeface="+mn-lt"/>
                        <a:ea typeface="Times New Roman"/>
                      </a:endParaRPr>
                    </a:p>
                  </a:txBody>
                  <a:tcPr marL="66010" marR="6601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>
                          <a:latin typeface="+mn-lt"/>
                          <a:ea typeface="Times New Roman"/>
                        </a:rPr>
                        <a:t>m</a:t>
                      </a:r>
                      <a:r>
                        <a:rPr lang="pl-PL" sz="1400" baseline="30000">
                          <a:latin typeface="+mn-lt"/>
                          <a:ea typeface="Times New Roman"/>
                        </a:rPr>
                        <a:t>3</a:t>
                      </a:r>
                      <a:endParaRPr lang="pl-PL" sz="1400">
                        <a:latin typeface="+mn-lt"/>
                        <a:ea typeface="Times New Roman"/>
                      </a:endParaRPr>
                    </a:p>
                  </a:txBody>
                  <a:tcPr marL="66010" marR="6601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+mn-lt"/>
                          <a:ea typeface="Times New Roman"/>
                        </a:rPr>
                        <a:t>26 315,00</a:t>
                      </a:r>
                    </a:p>
                  </a:txBody>
                  <a:tcPr marL="66010" marR="6601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9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>
                          <a:latin typeface="+mn-lt"/>
                          <a:ea typeface="Times New Roman"/>
                        </a:rPr>
                        <a:t>3</a:t>
                      </a:r>
                    </a:p>
                  </a:txBody>
                  <a:tcPr marL="66010" marR="6601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dirty="0" err="1" smtClean="0">
                          <a:latin typeface="+mn-lt"/>
                          <a:ea typeface="Times New Roman"/>
                        </a:rPr>
                        <a:t>Alignment</a:t>
                      </a:r>
                      <a:r>
                        <a:rPr lang="pl-PL" sz="1400" baseline="0" dirty="0" smtClean="0"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pl-PL" sz="1400" dirty="0" smtClean="0">
                          <a:latin typeface="+mn-lt"/>
                          <a:ea typeface="Times New Roman"/>
                        </a:rPr>
                        <a:t>of the </a:t>
                      </a:r>
                      <a:r>
                        <a:rPr lang="pl-PL" sz="1400" dirty="0" err="1" smtClean="0">
                          <a:latin typeface="+mn-lt"/>
                          <a:ea typeface="Times New Roman"/>
                        </a:rPr>
                        <a:t>stone</a:t>
                      </a:r>
                      <a:r>
                        <a:rPr lang="pl-PL" sz="1400" dirty="0" smtClean="0"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pl-PL" sz="1400" dirty="0" err="1" smtClean="0">
                          <a:latin typeface="+mn-lt"/>
                          <a:ea typeface="Times New Roman"/>
                        </a:rPr>
                        <a:t>covering</a:t>
                      </a:r>
                      <a:endParaRPr lang="pl-PL" sz="1400" dirty="0">
                        <a:latin typeface="+mn-lt"/>
                        <a:ea typeface="Times New Roman"/>
                      </a:endParaRPr>
                    </a:p>
                  </a:txBody>
                  <a:tcPr marL="66010" marR="6601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>
                          <a:latin typeface="+mn-lt"/>
                          <a:ea typeface="Times New Roman"/>
                        </a:rPr>
                        <a:t>m</a:t>
                      </a:r>
                      <a:r>
                        <a:rPr lang="pl-PL" sz="1400" baseline="30000">
                          <a:latin typeface="+mn-lt"/>
                          <a:ea typeface="Times New Roman"/>
                        </a:rPr>
                        <a:t>2</a:t>
                      </a:r>
                      <a:endParaRPr lang="pl-PL" sz="1400">
                        <a:latin typeface="+mn-lt"/>
                        <a:ea typeface="Times New Roman"/>
                      </a:endParaRPr>
                    </a:p>
                  </a:txBody>
                  <a:tcPr marL="66010" marR="6601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+mn-lt"/>
                          <a:ea typeface="Times New Roman"/>
                        </a:rPr>
                        <a:t>12 200,00</a:t>
                      </a:r>
                    </a:p>
                  </a:txBody>
                  <a:tcPr marL="66010" marR="6601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Prostokąt 5"/>
          <p:cNvSpPr/>
          <p:nvPr/>
        </p:nvSpPr>
        <p:spPr>
          <a:xfrm>
            <a:off x="903031" y="888905"/>
            <a:ext cx="73105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b="1" dirty="0" err="1" smtClean="0">
                <a:latin typeface="+mn-lt"/>
              </a:rPr>
              <a:t>Quantities</a:t>
            </a:r>
            <a:r>
              <a:rPr lang="pl-PL" sz="1600" b="1" dirty="0" smtClean="0">
                <a:latin typeface="+mn-lt"/>
              </a:rPr>
              <a:t> of </a:t>
            </a:r>
            <a:r>
              <a:rPr lang="pl-PL" sz="1600" b="1" dirty="0" err="1" smtClean="0">
                <a:latin typeface="+mn-lt"/>
              </a:rPr>
              <a:t>choosen</a:t>
            </a:r>
            <a:r>
              <a:rPr lang="pl-PL" sz="1600" b="1" dirty="0" smtClean="0">
                <a:latin typeface="+mn-lt"/>
              </a:rPr>
              <a:t> </a:t>
            </a:r>
            <a:r>
              <a:rPr lang="pl-PL" sz="1600" b="1" dirty="0" err="1" smtClean="0">
                <a:latin typeface="+mn-lt"/>
              </a:rPr>
              <a:t>works</a:t>
            </a:r>
            <a:endParaRPr lang="pl-PL" sz="1600" dirty="0">
              <a:latin typeface="+mn-lt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481108" y="148165"/>
            <a:ext cx="9636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pl-PL" b="1" dirty="0">
                <a:solidFill>
                  <a:srgbClr val="0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imes New Roman" pitchFamily="18" charset="0"/>
              </a:rPr>
              <a:t>MODERNISATION OF THE ENTRANCE TO THE INTERNAL PORT (in Gdańsk). </a:t>
            </a:r>
          </a:p>
          <a:p>
            <a:pPr lvl="0" algn="ctr"/>
            <a:r>
              <a:rPr lang="pl-PL" b="1" dirty="0">
                <a:solidFill>
                  <a:srgbClr val="0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imes New Roman" pitchFamily="18" charset="0"/>
              </a:rPr>
              <a:t>STARGE I – RECONSTRUCTION OF EAST BREAKWATER</a:t>
            </a:r>
            <a:endParaRPr lang="pl-PL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08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 bwMode="auto">
          <a:xfrm>
            <a:off x="0" y="5962925"/>
            <a:ext cx="10693403" cy="77627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Sun" pitchFamily="2" charset="-122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346842" y="4530974"/>
            <a:ext cx="92827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1600" dirty="0" smtClean="0">
                <a:latin typeface="Arial" pitchFamily="34" charset="0"/>
                <a:ea typeface="Times New Roman" pitchFamily="18" charset="0"/>
              </a:rPr>
              <a:t>Beneficjent – Dyrektor Urzędu Morskiego w Gdyni,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1600" dirty="0" smtClean="0">
                <a:latin typeface="Arial" pitchFamily="34" charset="0"/>
                <a:ea typeface="Times New Roman" pitchFamily="18" charset="0"/>
              </a:rPr>
              <a:t>ul. Chrzanowskiego 10, 81-338 Gdynia, tel. 58 355 33 </a:t>
            </a:r>
            <a:r>
              <a:rPr lang="pl-PL" sz="1600" dirty="0" err="1" smtClean="0">
                <a:latin typeface="Arial" pitchFamily="34" charset="0"/>
                <a:ea typeface="Times New Roman" pitchFamily="18" charset="0"/>
              </a:rPr>
              <a:t>33</a:t>
            </a:r>
            <a:r>
              <a:rPr lang="pl-PL" sz="1600" dirty="0" smtClean="0">
                <a:latin typeface="Arial" pitchFamily="34" charset="0"/>
                <a:ea typeface="Times New Roman" pitchFamily="18" charset="0"/>
              </a:rPr>
              <a:t> </a:t>
            </a:r>
            <a:r>
              <a:rPr lang="pl-PL" sz="1600" dirty="0" err="1" smtClean="0">
                <a:latin typeface="Arial" pitchFamily="34" charset="0"/>
                <a:ea typeface="Times New Roman" pitchFamily="18" charset="0"/>
                <a:hlinkClick r:id="rId2"/>
              </a:rPr>
              <a:t>www.umgdy.gov.pl</a:t>
            </a:r>
            <a:r>
              <a:rPr lang="pl-PL" sz="1600" dirty="0" smtClean="0">
                <a:latin typeface="Arial" pitchFamily="34" charset="0"/>
                <a:ea typeface="Times New Roman" pitchFamily="18" charset="0"/>
              </a:rPr>
              <a:t>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1600" dirty="0" smtClean="0">
                <a:latin typeface="Arial" pitchFamily="34" charset="0"/>
                <a:ea typeface="Times New Roman" pitchFamily="18" charset="0"/>
              </a:rPr>
              <a:t>Instytucja Zarządzająca – Ministerstwo Rozwoju Regionalnego </a:t>
            </a:r>
            <a:r>
              <a:rPr lang="pl-PL" sz="1600" dirty="0" smtClean="0">
                <a:latin typeface="Arial" pitchFamily="34" charset="0"/>
                <a:ea typeface="Times New Roman" pitchFamily="18" charset="0"/>
                <a:hlinkClick r:id="rId3"/>
              </a:rPr>
              <a:t>www.mrr.gov.pl</a:t>
            </a:r>
            <a:r>
              <a:rPr lang="pl-PL" sz="1600" dirty="0" smtClean="0">
                <a:latin typeface="Arial" pitchFamily="34" charset="0"/>
                <a:ea typeface="Times New Roman" pitchFamily="18" charset="0"/>
              </a:rPr>
              <a:t>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1600" dirty="0" smtClean="0">
                <a:latin typeface="Arial" pitchFamily="34" charset="0"/>
                <a:ea typeface="Times New Roman" pitchFamily="18" charset="0"/>
              </a:rPr>
              <a:t>Instytucja Pośrednicząca I stopnia – Ministerstwo Infrastruktury  </a:t>
            </a:r>
            <a:r>
              <a:rPr lang="pl-PL" sz="1600" dirty="0" smtClean="0">
                <a:latin typeface="Arial" pitchFamily="34" charset="0"/>
                <a:ea typeface="Times New Roman" pitchFamily="18" charset="0"/>
                <a:hlinkClick r:id="rId4"/>
              </a:rPr>
              <a:t>www.mi.gov.pl</a:t>
            </a:r>
            <a:endParaRPr lang="pl-PL" sz="1600" dirty="0" smtClean="0">
              <a:latin typeface="Arial" pitchFamily="34" charset="0"/>
              <a:ea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1600" dirty="0" smtClean="0">
                <a:latin typeface="Arial" pitchFamily="34" charset="0"/>
                <a:ea typeface="Times New Roman" pitchFamily="18" charset="0"/>
              </a:rPr>
              <a:t>Instytucja Pośrednicząca II stopnia – Centrum Unijnych Projektów Transportowych </a:t>
            </a:r>
            <a:r>
              <a:rPr lang="pl-PL" sz="1600" dirty="0" smtClean="0">
                <a:latin typeface="Arial" pitchFamily="34" charset="0"/>
                <a:ea typeface="Times New Roman" pitchFamily="18" charset="0"/>
                <a:hlinkClick r:id="rId5"/>
              </a:rPr>
              <a:t>www.cupt.gov.pl</a:t>
            </a:r>
            <a:r>
              <a:rPr lang="pl-PL" sz="1600" dirty="0" smtClean="0">
                <a:latin typeface="Arial" pitchFamily="34" charset="0"/>
                <a:ea typeface="Times New Roman" pitchFamily="18" charset="0"/>
              </a:rPr>
              <a:t> </a:t>
            </a:r>
            <a:endParaRPr lang="pl-PL" sz="1600" dirty="0" smtClean="0">
              <a:latin typeface="Arial" pitchFamily="34" charset="0"/>
            </a:endParaRPr>
          </a:p>
        </p:txBody>
      </p:sp>
      <p:pic>
        <p:nvPicPr>
          <p:cNvPr id="3074" name="Picture 2" descr="W:\Wspolny_folder\POIiŚ\00 CUPT\01 Projekty\Falochron wschodni\PROMOCJA\konferenecja zamykająca\realizacja\broszura\zdjecia\miniatury\13m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93650" y="942787"/>
            <a:ext cx="5136859" cy="3273741"/>
          </a:xfrm>
          <a:prstGeom prst="rect">
            <a:avLst/>
          </a:prstGeom>
          <a:noFill/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08888" y="234902"/>
            <a:ext cx="967563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pl-PL" b="1" dirty="0">
                <a:solidFill>
                  <a:srgbClr val="0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imes New Roman" pitchFamily="18" charset="0"/>
              </a:rPr>
              <a:t>MODERNISATION OF THE ENTRANCE TO THE INTERNAL PORT (in Gdańsk). </a:t>
            </a:r>
          </a:p>
          <a:p>
            <a:pPr lvl="0" algn="ctr"/>
            <a:r>
              <a:rPr lang="pl-PL" b="1" dirty="0">
                <a:solidFill>
                  <a:srgbClr val="0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imes New Roman" pitchFamily="18" charset="0"/>
              </a:rPr>
              <a:t>STARGE I – RECONSTRUCTION OF EAST BREAKWATER</a:t>
            </a:r>
            <a:endParaRPr lang="pl-PL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7" name="Text Box 21"/>
          <p:cNvSpPr txBox="1">
            <a:spLocks noChangeArrowheads="1"/>
          </p:cNvSpPr>
          <p:nvPr/>
        </p:nvSpPr>
        <p:spPr bwMode="auto">
          <a:xfrm>
            <a:off x="3" y="6739204"/>
            <a:ext cx="10693400" cy="785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995363">
              <a:lnSpc>
                <a:spcPct val="150000"/>
              </a:lnSpc>
              <a:spcBef>
                <a:spcPct val="20000"/>
              </a:spcBef>
            </a:pPr>
            <a:r>
              <a:rPr lang="pl-PL" sz="1600" b="1" dirty="0">
                <a:latin typeface="+mn-lt"/>
              </a:rPr>
              <a:t>Project c</a:t>
            </a:r>
            <a:r>
              <a:rPr lang="en-US" sz="1600" b="1" dirty="0">
                <a:latin typeface="+mn-lt"/>
              </a:rPr>
              <a:t>o-funded by the European Union out of the Cohesion Fund as part of the Operational </a:t>
            </a:r>
            <a:r>
              <a:rPr lang="en-US" sz="1600" b="1" dirty="0" err="1">
                <a:latin typeface="+mn-lt"/>
              </a:rPr>
              <a:t>Programme</a:t>
            </a:r>
            <a:r>
              <a:rPr lang="en-US" sz="1600" b="1" dirty="0">
                <a:latin typeface="+mn-lt"/>
              </a:rPr>
              <a:t> Infrastructure and Environment.</a:t>
            </a:r>
            <a:endParaRPr lang="pl-PL" sz="1500" b="1" dirty="0">
              <a:latin typeface="+mn-lt"/>
            </a:endParaRPr>
          </a:p>
        </p:txBody>
      </p:sp>
      <p:pic>
        <p:nvPicPr>
          <p:cNvPr id="9" name="Picture 11" descr="UE+FS_L-kolor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53316" y="5962925"/>
            <a:ext cx="2356981" cy="776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2" descr="UMGKO-2004-zlot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70491" y="6121676"/>
            <a:ext cx="554061" cy="52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 descr="http://zdrowie.gov.pl/uploads/pub/pages/page_193/pl_INFRASTRUCTURE_AND_ENVIRONMENT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6" t="22243" b="17665"/>
          <a:stretch/>
        </p:blipFill>
        <p:spPr bwMode="auto">
          <a:xfrm>
            <a:off x="677917" y="5962926"/>
            <a:ext cx="2692296" cy="77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344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>
            <a:off x="6324472" y="1418153"/>
            <a:ext cx="3832340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sz="1600" b="1" dirty="0" smtClean="0">
                <a:latin typeface="+mn-lt"/>
                <a:ea typeface="Times New Roman" pitchFamily="18" charset="0"/>
              </a:rPr>
              <a:t>Design nr </a:t>
            </a:r>
            <a:r>
              <a:rPr lang="pl-PL" sz="1600" b="1" dirty="0" smtClean="0">
                <a:solidFill>
                  <a:srgbClr val="000000"/>
                </a:solidFill>
                <a:latin typeface="+mn-lt"/>
                <a:ea typeface="Times New Roman" pitchFamily="18" charset="0"/>
                <a:cs typeface="Arial" pitchFamily="34" charset="0"/>
              </a:rPr>
              <a:t>POIS.07.02.00-00-012/10</a:t>
            </a:r>
          </a:p>
          <a:p>
            <a:pPr lvl="0"/>
            <a:endParaRPr lang="pl-PL" sz="1600" b="1" dirty="0" smtClean="0">
              <a:solidFill>
                <a:srgbClr val="000000"/>
              </a:solidFill>
              <a:latin typeface="+mn-lt"/>
              <a:ea typeface="Times New Roman" pitchFamily="18" charset="0"/>
              <a:cs typeface="Arial" pitchFamily="34" charset="0"/>
            </a:endParaRPr>
          </a:p>
          <a:p>
            <a:r>
              <a:rPr lang="pl-PL" sz="1600" b="1" dirty="0" err="1" smtClean="0">
                <a:latin typeface="+mn-lt"/>
                <a:ea typeface="Times New Roman" pitchFamily="18" charset="0"/>
              </a:rPr>
              <a:t>Operation</a:t>
            </a:r>
            <a:r>
              <a:rPr lang="pl-PL" sz="1600" b="1" dirty="0" smtClean="0">
                <a:latin typeface="+mn-lt"/>
                <a:ea typeface="Times New Roman" pitchFamily="18" charset="0"/>
              </a:rPr>
              <a:t> </a:t>
            </a:r>
            <a:r>
              <a:rPr lang="pl-PL" sz="1600" b="1" dirty="0" err="1" smtClean="0">
                <a:latin typeface="+mn-lt"/>
                <a:ea typeface="Times New Roman" pitchFamily="18" charset="0"/>
              </a:rPr>
              <a:t>Programm</a:t>
            </a:r>
            <a:r>
              <a:rPr lang="pl-PL" sz="1600" b="1" dirty="0" smtClean="0">
                <a:latin typeface="+mn-lt"/>
                <a:ea typeface="Times New Roman" pitchFamily="18" charset="0"/>
              </a:rPr>
              <a:t> </a:t>
            </a:r>
            <a:r>
              <a:rPr lang="pl-PL" sz="1600" b="1" dirty="0" err="1" smtClean="0">
                <a:latin typeface="+mn-lt"/>
                <a:ea typeface="Times New Roman" pitchFamily="18" charset="0"/>
              </a:rPr>
              <a:t>Infrastructure</a:t>
            </a:r>
            <a:r>
              <a:rPr lang="pl-PL" sz="1600" b="1" dirty="0" smtClean="0">
                <a:latin typeface="+mn-lt"/>
                <a:ea typeface="Times New Roman" pitchFamily="18" charset="0"/>
              </a:rPr>
              <a:t> and </a:t>
            </a:r>
            <a:r>
              <a:rPr lang="pl-PL" sz="1600" b="1" dirty="0" err="1" smtClean="0">
                <a:latin typeface="+mn-lt"/>
                <a:ea typeface="Times New Roman" pitchFamily="18" charset="0"/>
              </a:rPr>
              <a:t>Enviroment</a:t>
            </a:r>
            <a:endParaRPr lang="pl-PL" sz="1600" b="1" dirty="0" smtClean="0">
              <a:latin typeface="+mn-lt"/>
              <a:ea typeface="Times New Roman" pitchFamily="18" charset="0"/>
            </a:endParaRPr>
          </a:p>
          <a:p>
            <a:endParaRPr lang="pl-PL" sz="1000" dirty="0" smtClean="0">
              <a:latin typeface="Arial" pitchFamily="34" charset="0"/>
              <a:ea typeface="Times New Roman" pitchFamily="18" charset="0"/>
            </a:endParaRPr>
          </a:p>
          <a:p>
            <a:r>
              <a:rPr lang="pl-PL" sz="1600" b="1" dirty="0" err="1" smtClean="0">
                <a:latin typeface="Arial" pitchFamily="34" charset="0"/>
                <a:ea typeface="Times New Roman" pitchFamily="18" charset="0"/>
              </a:rPr>
              <a:t>Priority</a:t>
            </a:r>
            <a:r>
              <a:rPr lang="pl-PL" sz="1600" b="1" dirty="0" smtClean="0">
                <a:latin typeface="Arial" pitchFamily="34" charset="0"/>
                <a:ea typeface="Times New Roman" pitchFamily="18" charset="0"/>
              </a:rPr>
              <a:t>: VII. </a:t>
            </a:r>
            <a:r>
              <a:rPr lang="pl-PL" sz="1600" b="1" dirty="0" err="1">
                <a:latin typeface="Arial" pitchFamily="34" charset="0"/>
                <a:ea typeface="Times New Roman" pitchFamily="18" charset="0"/>
              </a:rPr>
              <a:t>environmental-friendly</a:t>
            </a:r>
            <a:endParaRPr lang="pl-PL" sz="1600" b="1" dirty="0">
              <a:latin typeface="Arial" pitchFamily="34" charset="0"/>
              <a:ea typeface="Times New Roman" pitchFamily="18" charset="0"/>
            </a:endParaRPr>
          </a:p>
          <a:p>
            <a:pPr lvl="0"/>
            <a:r>
              <a:rPr lang="pl-PL" sz="1600" b="1" dirty="0" smtClean="0">
                <a:latin typeface="Arial" pitchFamily="34" charset="0"/>
                <a:ea typeface="Times New Roman" pitchFamily="18" charset="0"/>
              </a:rPr>
              <a:t>Transport</a:t>
            </a:r>
          </a:p>
          <a:p>
            <a:r>
              <a:rPr lang="pl-PL" sz="1600" b="1" dirty="0" smtClean="0">
                <a:latin typeface="Arial" pitchFamily="34" charset="0"/>
                <a:ea typeface="Times New Roman" pitchFamily="18" charset="0"/>
              </a:rPr>
              <a:t>Action: 7.2. Development of </a:t>
            </a:r>
            <a:r>
              <a:rPr lang="pl-PL" sz="1600" b="1" dirty="0" err="1" smtClean="0">
                <a:latin typeface="Arial" pitchFamily="34" charset="0"/>
                <a:ea typeface="Times New Roman" pitchFamily="18" charset="0"/>
              </a:rPr>
              <a:t>marine</a:t>
            </a:r>
            <a:r>
              <a:rPr lang="pl-PL" sz="1600" b="1" dirty="0" smtClean="0">
                <a:latin typeface="Arial" pitchFamily="34" charset="0"/>
                <a:ea typeface="Times New Roman" pitchFamily="18" charset="0"/>
              </a:rPr>
              <a:t> transport</a:t>
            </a:r>
          </a:p>
          <a:p>
            <a:endParaRPr lang="pl-PL" sz="1600" b="1" dirty="0" smtClean="0">
              <a:latin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l-PL" sz="16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Financial Agreement no  POIS.07.02.00-00-012/10-00 from 8th of </a:t>
            </a:r>
            <a:r>
              <a:rPr lang="pl-PL" sz="1600" b="1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october</a:t>
            </a:r>
            <a:r>
              <a:rPr lang="pl-PL" sz="16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2010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pl-PL" sz="16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l-PL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Schedule: </a:t>
            </a:r>
            <a:r>
              <a:rPr lang="pl-PL" sz="16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October</a:t>
            </a:r>
            <a:r>
              <a:rPr lang="pl-PL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2010 – </a:t>
            </a:r>
            <a:r>
              <a:rPr lang="pl-PL" sz="16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September</a:t>
            </a:r>
            <a:r>
              <a:rPr lang="pl-PL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2012.</a:t>
            </a:r>
          </a:p>
        </p:txBody>
      </p:sp>
      <p:pic>
        <p:nvPicPr>
          <p:cNvPr id="13" name="Picture 4" descr="W:\Wspolny_folder\POIiŚ\00 CUPT\01 Projekty\Falochron wschodni\PROMOCJA\konferenecja zamykająca\realizacja\broszura\zdjecia\miniatury\1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6290" y="1975116"/>
            <a:ext cx="4924856" cy="3071834"/>
          </a:xfrm>
          <a:prstGeom prst="rect">
            <a:avLst/>
          </a:prstGeom>
          <a:noFill/>
        </p:spPr>
      </p:pic>
      <p:sp>
        <p:nvSpPr>
          <p:cNvPr id="5" name="Prostokąt 4"/>
          <p:cNvSpPr/>
          <p:nvPr/>
        </p:nvSpPr>
        <p:spPr>
          <a:xfrm>
            <a:off x="1344614" y="6033111"/>
            <a:ext cx="802727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b="1" dirty="0" err="1" smtClean="0">
                <a:latin typeface="+mn-lt"/>
                <a:cs typeface="Arial" pitchFamily="34" charset="0"/>
              </a:rPr>
              <a:t>Eastern</a:t>
            </a:r>
            <a:r>
              <a:rPr lang="pl-PL" sz="1600" b="1" dirty="0" smtClean="0">
                <a:latin typeface="+mn-lt"/>
                <a:cs typeface="Arial" pitchFamily="34" charset="0"/>
              </a:rPr>
              <a:t> </a:t>
            </a:r>
            <a:r>
              <a:rPr lang="pl-PL" sz="1600" b="1" dirty="0" err="1" smtClean="0">
                <a:latin typeface="+mn-lt"/>
                <a:cs typeface="Arial" pitchFamily="34" charset="0"/>
              </a:rPr>
              <a:t>Breakwater</a:t>
            </a:r>
            <a:r>
              <a:rPr lang="pl-PL" sz="1600" b="1" dirty="0" smtClean="0">
                <a:latin typeface="+mn-lt"/>
                <a:cs typeface="Arial" pitchFamily="34" charset="0"/>
              </a:rPr>
              <a:t> </a:t>
            </a:r>
            <a:r>
              <a:rPr lang="pl-PL" sz="1600" b="1" dirty="0" err="1" smtClean="0">
                <a:latin typeface="+mn-lt"/>
                <a:cs typeface="Arial" pitchFamily="34" charset="0"/>
              </a:rPr>
              <a:t>after</a:t>
            </a:r>
            <a:r>
              <a:rPr lang="pl-PL" sz="1600" b="1" dirty="0">
                <a:latin typeface="+mn-lt"/>
                <a:cs typeface="Arial" pitchFamily="34" charset="0"/>
              </a:rPr>
              <a:t> </a:t>
            </a:r>
            <a:r>
              <a:rPr lang="pl-PL" sz="1600" b="1" dirty="0" err="1" smtClean="0">
                <a:latin typeface="+mn-lt"/>
                <a:cs typeface="Arial" pitchFamily="34" charset="0"/>
              </a:rPr>
              <a:t>reconstruction</a:t>
            </a:r>
            <a:r>
              <a:rPr lang="pl-PL" sz="1600" b="1" dirty="0" smtClean="0">
                <a:latin typeface="+mn-lt"/>
                <a:cs typeface="Arial" pitchFamily="34" charset="0"/>
              </a:rPr>
              <a:t> - August 2012</a:t>
            </a:r>
            <a:endParaRPr lang="pl-PL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520263" y="157655"/>
            <a:ext cx="9636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pl-PL" b="1" dirty="0">
                <a:solidFill>
                  <a:srgbClr val="0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imes New Roman" pitchFamily="18" charset="0"/>
              </a:rPr>
              <a:t>MODERNISATION OF THE ENTRANCE TO THE INTERNAL PORT (in Gdańsk). </a:t>
            </a:r>
          </a:p>
          <a:p>
            <a:pPr lvl="0" algn="ctr"/>
            <a:r>
              <a:rPr lang="pl-PL" b="1" dirty="0">
                <a:solidFill>
                  <a:srgbClr val="0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imes New Roman" pitchFamily="18" charset="0"/>
              </a:rPr>
              <a:t>STARGE I – RECONSTRUCTION OF EAST BREAKWATER</a:t>
            </a:r>
            <a:endParaRPr lang="pl-PL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32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5721309" y="2351871"/>
            <a:ext cx="430032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</a:rPr>
              <a:t>Investment </a:t>
            </a:r>
            <a:r>
              <a:rPr kumimoji="0" lang="pl-PL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</a:rPr>
              <a:t>is</a:t>
            </a: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</a:rPr>
              <a:t> </a:t>
            </a:r>
            <a:r>
              <a:rPr kumimoji="0" lang="pl-PL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</a:rPr>
              <a:t>located</a:t>
            </a: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</a:rPr>
              <a:t> in </a:t>
            </a:r>
            <a:r>
              <a:rPr kumimoji="0" lang="pl-PL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</a:rPr>
              <a:t>Pomeranian</a:t>
            </a: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</a:rPr>
              <a:t> </a:t>
            </a:r>
            <a:r>
              <a:rPr kumimoji="0" lang="pl-PL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</a:rPr>
              <a:t>District</a:t>
            </a: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</a:rPr>
              <a:t>, on the </a:t>
            </a:r>
            <a:r>
              <a:rPr kumimoji="0" lang="pl-PL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</a:rPr>
              <a:t>area</a:t>
            </a: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</a:rPr>
              <a:t> of </a:t>
            </a:r>
            <a:r>
              <a:rPr kumimoji="0" lang="pl-PL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</a:rPr>
              <a:t>Community</a:t>
            </a: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</a:rPr>
              <a:t> Gdańsk, in </a:t>
            </a:r>
            <a:r>
              <a:rPr kumimoji="0" lang="pl-PL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</a:rPr>
              <a:t>direct</a:t>
            </a: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</a:rPr>
              <a:t> </a:t>
            </a:r>
            <a:r>
              <a:rPr kumimoji="0" lang="pl-PL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</a:rPr>
              <a:t>neighbourhood</a:t>
            </a: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</a:rPr>
              <a:t> to</a:t>
            </a:r>
            <a:r>
              <a:rPr kumimoji="0" lang="pl-PL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</a:rPr>
              <a:t> </a:t>
            </a:r>
            <a:r>
              <a:rPr kumimoji="0" lang="pl-PL" sz="16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</a:rPr>
              <a:t>internal</a:t>
            </a:r>
            <a:r>
              <a:rPr kumimoji="0" lang="pl-PL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</a:rPr>
              <a:t> part of the Port of Gdańsk.</a:t>
            </a: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</a:rPr>
              <a:t>Sea Port of Gdańsk</a:t>
            </a:r>
            <a:r>
              <a:rPr kumimoji="0" lang="pl-PL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</a:rPr>
              <a:t> </a:t>
            </a:r>
            <a:r>
              <a:rPr kumimoji="0" lang="pl-PL" sz="16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</a:rPr>
              <a:t>is</a:t>
            </a:r>
            <a:r>
              <a:rPr kumimoji="0" lang="pl-PL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</a:rPr>
              <a:t> </a:t>
            </a:r>
            <a:r>
              <a:rPr kumimoji="0" lang="pl-PL" sz="16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</a:rPr>
              <a:t>located</a:t>
            </a:r>
            <a:r>
              <a:rPr kumimoji="0" lang="pl-PL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</a:rPr>
              <a:t> in the </a:t>
            </a:r>
            <a:r>
              <a:rPr kumimoji="0" lang="pl-PL" sz="16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</a:rPr>
              <a:t>middle</a:t>
            </a:r>
            <a:r>
              <a:rPr kumimoji="0" lang="pl-PL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</a:rPr>
              <a:t> part of </a:t>
            </a:r>
            <a:r>
              <a:rPr kumimoji="0" lang="pl-PL" sz="16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</a:rPr>
              <a:t>south</a:t>
            </a:r>
            <a:r>
              <a:rPr kumimoji="0" lang="pl-PL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</a:rPr>
              <a:t> </a:t>
            </a:r>
            <a:r>
              <a:rPr kumimoji="0" lang="pl-PL" sz="16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</a:rPr>
              <a:t>coast</a:t>
            </a:r>
            <a:r>
              <a:rPr kumimoji="0" lang="pl-PL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</a:rPr>
              <a:t> of </a:t>
            </a:r>
            <a:r>
              <a:rPr kumimoji="0" lang="pl-PL" sz="16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</a:rPr>
              <a:t>Baltic</a:t>
            </a:r>
            <a:r>
              <a:rPr kumimoji="0" lang="pl-PL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</a:rPr>
              <a:t> Sea, on the </a:t>
            </a:r>
            <a:r>
              <a:rPr kumimoji="0" lang="pl-PL" sz="16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</a:rPr>
              <a:t>coast</a:t>
            </a:r>
            <a:r>
              <a:rPr kumimoji="0" lang="pl-PL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</a:rPr>
              <a:t> of the Gdańsk Bay, </a:t>
            </a:r>
            <a:r>
              <a:rPr lang="pl-PL" sz="1600" dirty="0" smtClean="0">
                <a:latin typeface="+mn-lt"/>
                <a:ea typeface="Times New Roman" pitchFamily="18" charset="0"/>
              </a:rPr>
              <a:t>by</a:t>
            </a:r>
            <a:r>
              <a:rPr kumimoji="0" lang="pl-PL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</a:rPr>
              <a:t> the </a:t>
            </a:r>
            <a:r>
              <a:rPr kumimoji="0" lang="pl-PL" sz="16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</a:rPr>
              <a:t>estuary</a:t>
            </a:r>
            <a:r>
              <a:rPr kumimoji="0" lang="pl-PL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</a:rPr>
              <a:t> of </a:t>
            </a:r>
            <a:r>
              <a:rPr lang="pl-PL" sz="1600" dirty="0" smtClean="0">
                <a:latin typeface="+mn-lt"/>
                <a:ea typeface="Times New Roman" pitchFamily="18" charset="0"/>
              </a:rPr>
              <a:t>Vistula </a:t>
            </a:r>
            <a:r>
              <a:rPr lang="pl-PL" sz="1600" dirty="0" err="1" smtClean="0">
                <a:latin typeface="+mn-lt"/>
                <a:ea typeface="Times New Roman" pitchFamily="18" charset="0"/>
              </a:rPr>
              <a:t>river</a:t>
            </a:r>
            <a:r>
              <a:rPr kumimoji="0" lang="pl-PL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15361" name="Obraz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6346" y="2351871"/>
            <a:ext cx="4748063" cy="29788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616346" y="5864562"/>
            <a:ext cx="917402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6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It </a:t>
            </a:r>
            <a:r>
              <a:rPr kumimoji="0" lang="pl-PL" sz="1600" b="1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is</a:t>
            </a:r>
            <a:r>
              <a:rPr kumimoji="0" lang="pl-PL" sz="16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 a</a:t>
            </a:r>
            <a:r>
              <a:rPr kumimoji="0" lang="pl-PL" sz="16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pl-PL" sz="1600" b="1" i="0" u="none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significant</a:t>
            </a:r>
            <a:r>
              <a:rPr kumimoji="0" lang="pl-PL" sz="16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pl-PL" sz="1600" b="1" i="0" u="none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transportation</a:t>
            </a:r>
            <a:r>
              <a:rPr kumimoji="0" lang="pl-PL" sz="16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 hub with the </a:t>
            </a:r>
            <a:r>
              <a:rPr kumimoji="0" lang="pl-PL" sz="1600" b="1" i="0" u="none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international</a:t>
            </a:r>
            <a:r>
              <a:rPr kumimoji="0" lang="pl-PL" sz="16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pl-PL" sz="1600" b="1" i="0" u="none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importance</a:t>
            </a:r>
            <a:r>
              <a:rPr kumimoji="0" lang="pl-PL" sz="16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 and one of the </a:t>
            </a:r>
            <a:r>
              <a:rPr kumimoji="0" lang="pl-PL" sz="1600" b="1" i="0" u="none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key</a:t>
            </a:r>
            <a:r>
              <a:rPr lang="pl-PL" sz="1600" b="1" dirty="0">
                <a:latin typeface="Arial" pitchFamily="34" charset="0"/>
                <a:ea typeface="Times New Roman" pitchFamily="18" charset="0"/>
              </a:rPr>
              <a:t> </a:t>
            </a:r>
            <a:r>
              <a:rPr lang="pl-PL" sz="1600" b="1" dirty="0" err="1" smtClean="0">
                <a:latin typeface="Arial" pitchFamily="34" charset="0"/>
                <a:ea typeface="Times New Roman" pitchFamily="18" charset="0"/>
              </a:rPr>
              <a:t>elements</a:t>
            </a:r>
            <a:r>
              <a:rPr lang="pl-PL" sz="1600" b="1" dirty="0" smtClean="0">
                <a:latin typeface="Arial" pitchFamily="34" charset="0"/>
                <a:ea typeface="Times New Roman" pitchFamily="18" charset="0"/>
              </a:rPr>
              <a:t> of </a:t>
            </a:r>
            <a:r>
              <a:rPr lang="pl-PL" sz="1600" b="1" dirty="0" err="1" smtClean="0">
                <a:latin typeface="Arial" pitchFamily="34" charset="0"/>
                <a:ea typeface="Times New Roman" pitchFamily="18" charset="0"/>
              </a:rPr>
              <a:t>logistical</a:t>
            </a:r>
            <a:r>
              <a:rPr lang="pl-PL" sz="1600" b="1" dirty="0" smtClean="0">
                <a:latin typeface="Arial" pitchFamily="34" charset="0"/>
                <a:ea typeface="Times New Roman" pitchFamily="18" charset="0"/>
              </a:rPr>
              <a:t> and </a:t>
            </a:r>
            <a:r>
              <a:rPr lang="pl-PL" sz="1600" b="1" dirty="0" err="1" smtClean="0">
                <a:latin typeface="Arial" pitchFamily="34" charset="0"/>
                <a:ea typeface="Times New Roman" pitchFamily="18" charset="0"/>
              </a:rPr>
              <a:t>transpot</a:t>
            </a:r>
            <a:r>
              <a:rPr lang="pl-PL" sz="1600" b="1" dirty="0" smtClean="0">
                <a:latin typeface="Arial" pitchFamily="34" charset="0"/>
                <a:ea typeface="Times New Roman" pitchFamily="18" charset="0"/>
              </a:rPr>
              <a:t> </a:t>
            </a:r>
            <a:r>
              <a:rPr lang="pl-PL" sz="1600" b="1" dirty="0" err="1" smtClean="0">
                <a:latin typeface="Arial" pitchFamily="34" charset="0"/>
                <a:ea typeface="Times New Roman" pitchFamily="18" charset="0"/>
              </a:rPr>
              <a:t>infrastructure</a:t>
            </a:r>
            <a:r>
              <a:rPr lang="pl-PL" sz="1600" b="1" dirty="0" smtClean="0">
                <a:latin typeface="Arial" pitchFamily="34" charset="0"/>
                <a:ea typeface="Times New Roman" pitchFamily="18" charset="0"/>
              </a:rPr>
              <a:t> in Poland. </a:t>
            </a:r>
            <a:r>
              <a:rPr lang="pl-PL" sz="1600" b="1" dirty="0" err="1" smtClean="0">
                <a:latin typeface="Arial" pitchFamily="34" charset="0"/>
                <a:ea typeface="Times New Roman" pitchFamily="18" charset="0"/>
              </a:rPr>
              <a:t>Regarding</a:t>
            </a:r>
            <a:r>
              <a:rPr lang="pl-PL" sz="1600" b="1" dirty="0" smtClean="0">
                <a:latin typeface="Arial" pitchFamily="34" charset="0"/>
                <a:ea typeface="Times New Roman" pitchFamily="18" charset="0"/>
              </a:rPr>
              <a:t> to EU </a:t>
            </a:r>
            <a:r>
              <a:rPr lang="pl-PL" sz="1600" b="1" dirty="0" err="1" smtClean="0">
                <a:latin typeface="Arial" pitchFamily="34" charset="0"/>
                <a:ea typeface="Times New Roman" pitchFamily="18" charset="0"/>
              </a:rPr>
              <a:t>strategy</a:t>
            </a:r>
            <a:r>
              <a:rPr lang="pl-PL" sz="1600" b="1" dirty="0" smtClean="0">
                <a:latin typeface="Arial" pitchFamily="34" charset="0"/>
                <a:ea typeface="Times New Roman" pitchFamily="18" charset="0"/>
              </a:rPr>
              <a:t>, the Port of Gdańsk </a:t>
            </a:r>
            <a:r>
              <a:rPr lang="pl-PL" sz="1600" b="1" dirty="0" err="1" smtClean="0">
                <a:latin typeface="Arial" pitchFamily="34" charset="0"/>
                <a:ea typeface="Times New Roman" pitchFamily="18" charset="0"/>
              </a:rPr>
              <a:t>is</a:t>
            </a:r>
            <a:r>
              <a:rPr lang="pl-PL" sz="1600" b="1" dirty="0" smtClean="0">
                <a:latin typeface="Arial" pitchFamily="34" charset="0"/>
                <a:ea typeface="Times New Roman" pitchFamily="18" charset="0"/>
              </a:rPr>
              <a:t> </a:t>
            </a:r>
            <a:r>
              <a:rPr lang="pl-PL" sz="1600" b="1" dirty="0" err="1" smtClean="0">
                <a:latin typeface="Arial" pitchFamily="34" charset="0"/>
                <a:ea typeface="Times New Roman" pitchFamily="18" charset="0"/>
              </a:rPr>
              <a:t>included</a:t>
            </a:r>
            <a:r>
              <a:rPr lang="pl-PL" sz="1600" b="1" dirty="0" smtClean="0">
                <a:latin typeface="Arial" pitchFamily="34" charset="0"/>
                <a:ea typeface="Times New Roman" pitchFamily="18" charset="0"/>
              </a:rPr>
              <a:t> to the </a:t>
            </a:r>
            <a:r>
              <a:rPr lang="pl-PL" sz="1600" b="1" dirty="0" err="1" smtClean="0">
                <a:latin typeface="Arial" pitchFamily="34" charset="0"/>
                <a:ea typeface="Times New Roman" pitchFamily="18" charset="0"/>
              </a:rPr>
              <a:t>Transeuropean</a:t>
            </a:r>
            <a:r>
              <a:rPr lang="pl-PL" sz="1600" b="1" dirty="0" smtClean="0">
                <a:latin typeface="Arial" pitchFamily="34" charset="0"/>
                <a:ea typeface="Times New Roman" pitchFamily="18" charset="0"/>
              </a:rPr>
              <a:t> </a:t>
            </a:r>
            <a:r>
              <a:rPr lang="pl-PL" sz="1600" b="1" dirty="0" err="1" smtClean="0">
                <a:latin typeface="Arial" pitchFamily="34" charset="0"/>
                <a:ea typeface="Times New Roman" pitchFamily="18" charset="0"/>
              </a:rPr>
              <a:t>Transportation</a:t>
            </a:r>
            <a:r>
              <a:rPr lang="pl-PL" sz="1600" b="1" dirty="0" smtClean="0">
                <a:latin typeface="Arial" pitchFamily="34" charset="0"/>
                <a:ea typeface="Times New Roman" pitchFamily="18" charset="0"/>
              </a:rPr>
              <a:t> </a:t>
            </a:r>
            <a:r>
              <a:rPr lang="pl-PL" sz="1600" b="1" dirty="0" err="1" smtClean="0">
                <a:latin typeface="Arial" pitchFamily="34" charset="0"/>
                <a:ea typeface="Times New Roman" pitchFamily="18" charset="0"/>
              </a:rPr>
              <a:t>Corridor</a:t>
            </a:r>
            <a:r>
              <a:rPr lang="pl-PL" sz="1600" b="1" dirty="0" smtClean="0">
                <a:latin typeface="Arial" pitchFamily="34" charset="0"/>
                <a:ea typeface="Times New Roman" pitchFamily="18" charset="0"/>
              </a:rPr>
              <a:t> no. VI </a:t>
            </a:r>
            <a:r>
              <a:rPr lang="pl-PL" sz="1600" b="1" dirty="0" err="1" smtClean="0">
                <a:latin typeface="Arial" pitchFamily="34" charset="0"/>
                <a:ea typeface="Times New Roman" pitchFamily="18" charset="0"/>
              </a:rPr>
              <a:t>that</a:t>
            </a:r>
            <a:r>
              <a:rPr lang="pl-PL" sz="1600" b="1" dirty="0" smtClean="0">
                <a:latin typeface="Arial" pitchFamily="34" charset="0"/>
                <a:ea typeface="Times New Roman" pitchFamily="18" charset="0"/>
              </a:rPr>
              <a:t> </a:t>
            </a:r>
            <a:r>
              <a:rPr lang="pl-PL" sz="1600" b="1" dirty="0" err="1" smtClean="0">
                <a:latin typeface="Arial" pitchFamily="34" charset="0"/>
                <a:ea typeface="Times New Roman" pitchFamily="18" charset="0"/>
              </a:rPr>
              <a:t>connects</a:t>
            </a:r>
            <a:r>
              <a:rPr lang="pl-PL" sz="1600" b="1" dirty="0" smtClean="0">
                <a:latin typeface="Arial" pitchFamily="34" charset="0"/>
                <a:ea typeface="Times New Roman" pitchFamily="18" charset="0"/>
              </a:rPr>
              <a:t>  </a:t>
            </a:r>
            <a:r>
              <a:rPr lang="pl-PL" sz="1600" b="1" dirty="0" err="1" smtClean="0">
                <a:latin typeface="Arial" pitchFamily="34" charset="0"/>
                <a:ea typeface="Times New Roman" pitchFamily="18" charset="0"/>
              </a:rPr>
              <a:t>scandinavian</a:t>
            </a:r>
            <a:r>
              <a:rPr lang="pl-PL" sz="1600" b="1" dirty="0" smtClean="0">
                <a:latin typeface="Arial" pitchFamily="34" charset="0"/>
                <a:ea typeface="Times New Roman" pitchFamily="18" charset="0"/>
              </a:rPr>
              <a:t> with </a:t>
            </a:r>
            <a:r>
              <a:rPr lang="pl-PL" sz="1600" b="1" dirty="0" err="1" smtClean="0">
                <a:latin typeface="Arial" pitchFamily="34" charset="0"/>
                <a:ea typeface="Times New Roman" pitchFamily="18" charset="0"/>
              </a:rPr>
              <a:t>south</a:t>
            </a:r>
            <a:r>
              <a:rPr lang="pl-PL" sz="1600" b="1" dirty="0" smtClean="0">
                <a:latin typeface="Arial" pitchFamily="34" charset="0"/>
                <a:ea typeface="Times New Roman" pitchFamily="18" charset="0"/>
              </a:rPr>
              <a:t> and west </a:t>
            </a:r>
            <a:r>
              <a:rPr lang="pl-PL" sz="1600" b="1" dirty="0" err="1" smtClean="0">
                <a:latin typeface="Arial" pitchFamily="34" charset="0"/>
                <a:ea typeface="Times New Roman" pitchFamily="18" charset="0"/>
              </a:rPr>
              <a:t>european</a:t>
            </a:r>
            <a:r>
              <a:rPr lang="pl-PL" sz="1600" b="1" dirty="0" smtClean="0">
                <a:latin typeface="Arial" pitchFamily="34" charset="0"/>
                <a:ea typeface="Times New Roman" pitchFamily="18" charset="0"/>
              </a:rPr>
              <a:t> </a:t>
            </a:r>
            <a:r>
              <a:rPr lang="pl-PL" sz="1600" b="1" dirty="0" err="1" smtClean="0">
                <a:latin typeface="Arial" pitchFamily="34" charset="0"/>
                <a:ea typeface="Times New Roman" pitchFamily="18" charset="0"/>
              </a:rPr>
              <a:t>countries</a:t>
            </a:r>
            <a:r>
              <a:rPr lang="pl-PL" sz="1600" b="1" dirty="0" smtClean="0">
                <a:latin typeface="Arial" pitchFamily="34" charset="0"/>
                <a:ea typeface="Times New Roman" pitchFamily="18" charset="0"/>
              </a:rPr>
              <a:t>.</a:t>
            </a:r>
            <a:endParaRPr kumimoji="0" lang="pl-PL" sz="16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1763096" y="5419328"/>
            <a:ext cx="296083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pl-PL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</a:rPr>
              <a:t>source</a:t>
            </a:r>
            <a:r>
              <a:rPr kumimoji="0" lang="pl-PL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</a:rPr>
              <a:t>: Port Gdańsk data</a:t>
            </a:r>
            <a:endParaRPr kumimoji="0" lang="pl-PL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616346" y="1506465"/>
            <a:ext cx="5345107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pl-PL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Location</a:t>
            </a:r>
            <a:r>
              <a:rPr kumimoji="0" lang="pl-PL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of the </a:t>
            </a:r>
            <a:r>
              <a:rPr kumimoji="0" lang="pl-PL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sea</a:t>
            </a:r>
            <a:r>
              <a:rPr kumimoji="0" lang="pl-PL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port in Gdańsk</a:t>
            </a:r>
            <a:endParaRPr kumimoji="0" lang="pl-PL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385086" y="662152"/>
            <a:ext cx="9636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pl-PL" b="1" dirty="0">
                <a:solidFill>
                  <a:srgbClr val="0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imes New Roman" pitchFamily="18" charset="0"/>
              </a:rPr>
              <a:t>MODERNISATION OF THE ENTRANCE TO THE INTERNAL PORT (in Gdańsk). </a:t>
            </a:r>
          </a:p>
          <a:p>
            <a:pPr lvl="0" algn="ctr"/>
            <a:r>
              <a:rPr lang="pl-PL" b="1" dirty="0">
                <a:solidFill>
                  <a:srgbClr val="0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imes New Roman" pitchFamily="18" charset="0"/>
              </a:rPr>
              <a:t>STARGE I – RECONSTRUCTION OF EAST BREAKWATER</a:t>
            </a:r>
            <a:endParaRPr lang="en-US" sz="1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34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Obraz 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6595" y="3175680"/>
            <a:ext cx="4220209" cy="38576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Prostokąt 2"/>
          <p:cNvSpPr/>
          <p:nvPr/>
        </p:nvSpPr>
        <p:spPr>
          <a:xfrm>
            <a:off x="927728" y="2806902"/>
            <a:ext cx="71672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b="1" dirty="0" err="1" smtClean="0">
                <a:latin typeface="+mn-lt"/>
              </a:rPr>
              <a:t>Location</a:t>
            </a:r>
            <a:r>
              <a:rPr lang="pl-PL" sz="1600" b="1" dirty="0" smtClean="0">
                <a:latin typeface="+mn-lt"/>
              </a:rPr>
              <a:t> of the East </a:t>
            </a:r>
            <a:r>
              <a:rPr lang="pl-PL" sz="1600" b="1" dirty="0" err="1" smtClean="0">
                <a:latin typeface="+mn-lt"/>
              </a:rPr>
              <a:t>Breakwater</a:t>
            </a:r>
            <a:endParaRPr lang="pl-PL" sz="1600" b="1" dirty="0">
              <a:latin typeface="+mn-lt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990882" y="7033332"/>
            <a:ext cx="91345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b="1" dirty="0" smtClean="0">
                <a:latin typeface="+mn-lt"/>
              </a:rPr>
              <a:t>Source: Design of the </a:t>
            </a:r>
            <a:r>
              <a:rPr lang="pl-PL" sz="1600" b="1" dirty="0" err="1" smtClean="0">
                <a:latin typeface="+mn-lt"/>
              </a:rPr>
              <a:t>modernisation</a:t>
            </a:r>
            <a:r>
              <a:rPr lang="pl-PL" sz="1600" b="1" dirty="0" smtClean="0">
                <a:latin typeface="+mn-lt"/>
              </a:rPr>
              <a:t> of the East </a:t>
            </a:r>
            <a:r>
              <a:rPr lang="pl-PL" sz="1600" b="1" dirty="0" err="1" smtClean="0">
                <a:latin typeface="+mn-lt"/>
              </a:rPr>
              <a:t>Breakwater</a:t>
            </a:r>
            <a:r>
              <a:rPr lang="pl-PL" sz="1600" b="1" dirty="0" smtClean="0">
                <a:latin typeface="+mn-lt"/>
              </a:rPr>
              <a:t> in the port of Gdańsk</a:t>
            </a:r>
            <a:endParaRPr lang="pl-PL" sz="1600" b="1" dirty="0">
              <a:latin typeface="+mn-lt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903031" y="2005871"/>
            <a:ext cx="88873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1600" b="1" dirty="0" err="1" smtClean="0">
                <a:latin typeface="Arial" pitchFamily="34" charset="0"/>
                <a:ea typeface="Times New Roman" pitchFamily="18" charset="0"/>
              </a:rPr>
              <a:t>Subject</a:t>
            </a:r>
            <a:r>
              <a:rPr lang="pl-PL" sz="1600" b="1" dirty="0" smtClean="0">
                <a:latin typeface="Arial" pitchFamily="34" charset="0"/>
                <a:ea typeface="Times New Roman" pitchFamily="18" charset="0"/>
              </a:rPr>
              <a:t> of the Project – the East </a:t>
            </a:r>
            <a:r>
              <a:rPr lang="pl-PL" sz="1600" b="1" dirty="0" err="1" smtClean="0">
                <a:latin typeface="Arial" pitchFamily="34" charset="0"/>
                <a:ea typeface="Times New Roman" pitchFamily="18" charset="0"/>
              </a:rPr>
              <a:t>Breakwater</a:t>
            </a:r>
            <a:r>
              <a:rPr lang="pl-PL" sz="1600" b="1" dirty="0" smtClean="0">
                <a:latin typeface="Arial" pitchFamily="34" charset="0"/>
                <a:ea typeface="Times New Roman" pitchFamily="18" charset="0"/>
              </a:rPr>
              <a:t>; </a:t>
            </a:r>
            <a:r>
              <a:rPr lang="pl-PL" sz="1600" b="1" dirty="0" err="1" smtClean="0">
                <a:latin typeface="Arial" pitchFamily="34" charset="0"/>
                <a:ea typeface="Times New Roman" pitchFamily="18" charset="0"/>
              </a:rPr>
              <a:t>it</a:t>
            </a:r>
            <a:r>
              <a:rPr lang="pl-PL" sz="1600" b="1" dirty="0" smtClean="0">
                <a:latin typeface="Arial" pitchFamily="34" charset="0"/>
                <a:ea typeface="Times New Roman" pitchFamily="18" charset="0"/>
              </a:rPr>
              <a:t> </a:t>
            </a:r>
            <a:r>
              <a:rPr lang="pl-PL" sz="1600" b="1" dirty="0" err="1" smtClean="0">
                <a:latin typeface="Arial" pitchFamily="34" charset="0"/>
                <a:ea typeface="Times New Roman" pitchFamily="18" charset="0"/>
              </a:rPr>
              <a:t>is</a:t>
            </a:r>
            <a:r>
              <a:rPr lang="pl-PL" sz="1600" b="1" dirty="0" smtClean="0">
                <a:latin typeface="Arial" pitchFamily="34" charset="0"/>
                <a:ea typeface="Times New Roman" pitchFamily="18" charset="0"/>
              </a:rPr>
              <a:t> </a:t>
            </a:r>
            <a:r>
              <a:rPr lang="pl-PL" sz="1600" b="1" dirty="0" err="1" smtClean="0">
                <a:latin typeface="Arial" pitchFamily="34" charset="0"/>
                <a:ea typeface="Times New Roman" pitchFamily="18" charset="0"/>
              </a:rPr>
              <a:t>located</a:t>
            </a:r>
            <a:r>
              <a:rPr lang="pl-PL" sz="1600" b="1" dirty="0" smtClean="0">
                <a:latin typeface="Arial" pitchFamily="34" charset="0"/>
                <a:ea typeface="Times New Roman" pitchFamily="18" charset="0"/>
              </a:rPr>
              <a:t> on the </a:t>
            </a:r>
            <a:r>
              <a:rPr lang="pl-PL" sz="1600" b="1" dirty="0" err="1" smtClean="0">
                <a:latin typeface="Arial" pitchFamily="34" charset="0"/>
                <a:ea typeface="Times New Roman" pitchFamily="18" charset="0"/>
              </a:rPr>
              <a:t>entrance</a:t>
            </a:r>
            <a:r>
              <a:rPr lang="pl-PL" sz="1600" b="1" dirty="0" smtClean="0">
                <a:latin typeface="Arial" pitchFamily="34" charset="0"/>
                <a:ea typeface="Times New Roman" pitchFamily="18" charset="0"/>
              </a:rPr>
              <a:t> to the </a:t>
            </a:r>
            <a:r>
              <a:rPr lang="pl-PL" sz="1600" b="1" dirty="0" err="1" smtClean="0">
                <a:latin typeface="Arial" pitchFamily="34" charset="0"/>
                <a:ea typeface="Times New Roman" pitchFamily="18" charset="0"/>
              </a:rPr>
              <a:t>internal</a:t>
            </a:r>
            <a:r>
              <a:rPr lang="pl-PL" sz="1600" b="1" dirty="0" smtClean="0">
                <a:latin typeface="Arial" pitchFamily="34" charset="0"/>
                <a:ea typeface="Times New Roman" pitchFamily="18" charset="0"/>
              </a:rPr>
              <a:t> Port, </a:t>
            </a:r>
            <a:r>
              <a:rPr lang="pl-PL" sz="1600" b="1" dirty="0" err="1" smtClean="0">
                <a:latin typeface="Arial" pitchFamily="34" charset="0"/>
                <a:ea typeface="Times New Roman" pitchFamily="18" charset="0"/>
              </a:rPr>
              <a:t>what</a:t>
            </a:r>
            <a:r>
              <a:rPr lang="pl-PL" sz="1600" b="1" dirty="0" smtClean="0">
                <a:latin typeface="Arial" pitchFamily="34" charset="0"/>
                <a:ea typeface="Times New Roman" pitchFamily="18" charset="0"/>
              </a:rPr>
              <a:t> </a:t>
            </a:r>
            <a:r>
              <a:rPr lang="pl-PL" sz="1600" b="1" dirty="0" err="1" smtClean="0">
                <a:latin typeface="Arial" pitchFamily="34" charset="0"/>
                <a:ea typeface="Times New Roman" pitchFamily="18" charset="0"/>
              </a:rPr>
              <a:t>is</a:t>
            </a:r>
            <a:r>
              <a:rPr lang="pl-PL" sz="1600" b="1" dirty="0" smtClean="0">
                <a:latin typeface="Arial" pitchFamily="34" charset="0"/>
                <a:ea typeface="Times New Roman" pitchFamily="18" charset="0"/>
              </a:rPr>
              <a:t> </a:t>
            </a:r>
            <a:r>
              <a:rPr lang="pl-PL" sz="1600" b="1" dirty="0" err="1" smtClean="0">
                <a:latin typeface="Arial" pitchFamily="34" charset="0"/>
                <a:ea typeface="Times New Roman" pitchFamily="18" charset="0"/>
              </a:rPr>
              <a:t>shown</a:t>
            </a:r>
            <a:r>
              <a:rPr lang="pl-PL" sz="1600" b="1" dirty="0" smtClean="0">
                <a:latin typeface="Arial" pitchFamily="34" charset="0"/>
                <a:ea typeface="Times New Roman" pitchFamily="18" charset="0"/>
              </a:rPr>
              <a:t> in the </a:t>
            </a:r>
            <a:r>
              <a:rPr lang="pl-PL" sz="1600" b="1" dirty="0" err="1" smtClean="0">
                <a:latin typeface="Arial" pitchFamily="34" charset="0"/>
                <a:ea typeface="Times New Roman" pitchFamily="18" charset="0"/>
              </a:rPr>
              <a:t>picture</a:t>
            </a:r>
            <a:r>
              <a:rPr lang="pl-PL" sz="1600" b="1" dirty="0" smtClean="0">
                <a:latin typeface="Arial" pitchFamily="34" charset="0"/>
                <a:ea typeface="Times New Roman" pitchFamily="18" charset="0"/>
              </a:rPr>
              <a:t> </a:t>
            </a:r>
            <a:r>
              <a:rPr lang="pl-PL" sz="1600" b="1" dirty="0" err="1" smtClean="0">
                <a:latin typeface="Arial" pitchFamily="34" charset="0"/>
                <a:ea typeface="Times New Roman" pitchFamily="18" charset="0"/>
              </a:rPr>
              <a:t>below</a:t>
            </a:r>
            <a:r>
              <a:rPr lang="pl-PL" sz="1600" b="1" dirty="0" smtClean="0">
                <a:latin typeface="Arial" pitchFamily="34" charset="0"/>
                <a:ea typeface="Times New Roman" pitchFamily="18" charset="0"/>
              </a:rPr>
              <a:t>.</a:t>
            </a:r>
            <a:endParaRPr lang="pl-PL" sz="1600" b="1" dirty="0" smtClean="0">
              <a:latin typeface="Arial" pitchFamily="34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927728" y="1071201"/>
            <a:ext cx="8837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1600" b="1" dirty="0" smtClean="0">
                <a:latin typeface="+mn-lt"/>
                <a:ea typeface="Times New Roman" pitchFamily="18" charset="0"/>
              </a:rPr>
              <a:t>The Port of Gdańsk </a:t>
            </a:r>
            <a:r>
              <a:rPr lang="pl-PL" sz="1600" b="1" dirty="0" err="1" smtClean="0">
                <a:latin typeface="+mn-lt"/>
                <a:ea typeface="Times New Roman" pitchFamily="18" charset="0"/>
              </a:rPr>
              <a:t>is</a:t>
            </a:r>
            <a:r>
              <a:rPr lang="pl-PL" sz="1600" b="1" dirty="0" smtClean="0">
                <a:latin typeface="+mn-lt"/>
                <a:ea typeface="Times New Roman" pitchFamily="18" charset="0"/>
              </a:rPr>
              <a:t> </a:t>
            </a:r>
            <a:r>
              <a:rPr lang="pl-PL" sz="1600" b="1" dirty="0" err="1" smtClean="0">
                <a:latin typeface="+mn-lt"/>
                <a:ea typeface="Times New Roman" pitchFamily="18" charset="0"/>
              </a:rPr>
              <a:t>divided</a:t>
            </a:r>
            <a:r>
              <a:rPr lang="pl-PL" sz="1600" b="1" dirty="0" smtClean="0">
                <a:latin typeface="+mn-lt"/>
                <a:ea typeface="Times New Roman" pitchFamily="18" charset="0"/>
              </a:rPr>
              <a:t> to </a:t>
            </a:r>
            <a:r>
              <a:rPr lang="pl-PL" sz="1600" b="1" dirty="0" err="1" smtClean="0">
                <a:latin typeface="+mn-lt"/>
                <a:ea typeface="Times New Roman" pitchFamily="18" charset="0"/>
              </a:rPr>
              <a:t>two</a:t>
            </a:r>
            <a:r>
              <a:rPr lang="pl-PL" sz="1600" b="1" dirty="0" smtClean="0">
                <a:latin typeface="+mn-lt"/>
                <a:ea typeface="Times New Roman" pitchFamily="18" charset="0"/>
              </a:rPr>
              <a:t> </a:t>
            </a:r>
            <a:r>
              <a:rPr lang="pl-PL" sz="1600" b="1" dirty="0" err="1" smtClean="0">
                <a:latin typeface="+mn-lt"/>
                <a:ea typeface="Times New Roman" pitchFamily="18" charset="0"/>
              </a:rPr>
              <a:t>areas</a:t>
            </a:r>
            <a:r>
              <a:rPr lang="pl-PL" sz="1600" b="1" dirty="0" smtClean="0">
                <a:latin typeface="+mn-lt"/>
                <a:ea typeface="Times New Roman" pitchFamily="18" charset="0"/>
              </a:rPr>
              <a:t>, </a:t>
            </a:r>
            <a:r>
              <a:rPr lang="pl-PL" sz="1600" b="1" dirty="0" err="1" smtClean="0">
                <a:latin typeface="+mn-lt"/>
                <a:ea typeface="Times New Roman" pitchFamily="18" charset="0"/>
              </a:rPr>
              <a:t>located</a:t>
            </a:r>
            <a:r>
              <a:rPr lang="pl-PL" sz="1600" b="1" dirty="0" smtClean="0">
                <a:latin typeface="+mn-lt"/>
                <a:ea typeface="Times New Roman" pitchFamily="18" charset="0"/>
              </a:rPr>
              <a:t> on the </a:t>
            </a:r>
            <a:r>
              <a:rPr lang="pl-PL" sz="1600" b="1" dirty="0" err="1" smtClean="0">
                <a:latin typeface="+mn-lt"/>
                <a:ea typeface="Times New Roman" pitchFamily="18" charset="0"/>
              </a:rPr>
              <a:t>two</a:t>
            </a:r>
            <a:r>
              <a:rPr lang="pl-PL" sz="1600" b="1" dirty="0" smtClean="0">
                <a:latin typeface="+mn-lt"/>
                <a:ea typeface="Times New Roman" pitchFamily="18" charset="0"/>
              </a:rPr>
              <a:t> </a:t>
            </a:r>
            <a:r>
              <a:rPr lang="pl-PL" sz="1600" b="1" dirty="0" err="1" smtClean="0">
                <a:latin typeface="+mn-lt"/>
                <a:ea typeface="Times New Roman" pitchFamily="18" charset="0"/>
              </a:rPr>
              <a:t>sides</a:t>
            </a:r>
            <a:r>
              <a:rPr lang="pl-PL" sz="1600" b="1" dirty="0" smtClean="0">
                <a:latin typeface="+mn-lt"/>
                <a:ea typeface="Times New Roman" pitchFamily="18" charset="0"/>
              </a:rPr>
              <a:t> of the Martwa Wisła. </a:t>
            </a:r>
            <a:r>
              <a:rPr lang="pl-PL" sz="1600" b="1" dirty="0" err="1" smtClean="0">
                <a:latin typeface="+mn-lt"/>
                <a:ea typeface="Times New Roman" pitchFamily="18" charset="0"/>
              </a:rPr>
              <a:t>Areas</a:t>
            </a:r>
            <a:r>
              <a:rPr lang="pl-PL" sz="1600" b="1" dirty="0" smtClean="0">
                <a:latin typeface="+mn-lt"/>
                <a:ea typeface="Times New Roman" pitchFamily="18" charset="0"/>
              </a:rPr>
              <a:t> on </a:t>
            </a:r>
            <a:r>
              <a:rPr lang="pl-PL" sz="1600" b="1" dirty="0" err="1" smtClean="0">
                <a:latin typeface="+mn-lt"/>
                <a:ea typeface="Times New Roman" pitchFamily="18" charset="0"/>
              </a:rPr>
              <a:t>its</a:t>
            </a:r>
            <a:r>
              <a:rPr lang="pl-PL" sz="1600" b="1" dirty="0" smtClean="0">
                <a:latin typeface="+mn-lt"/>
                <a:ea typeface="Times New Roman" pitchFamily="18" charset="0"/>
              </a:rPr>
              <a:t> west </a:t>
            </a:r>
            <a:r>
              <a:rPr lang="pl-PL" sz="1600" b="1" dirty="0" err="1" smtClean="0">
                <a:latin typeface="+mn-lt"/>
                <a:ea typeface="Times New Roman" pitchFamily="18" charset="0"/>
              </a:rPr>
              <a:t>coast</a:t>
            </a:r>
            <a:r>
              <a:rPr lang="pl-PL" sz="1600" b="1" dirty="0" smtClean="0">
                <a:latin typeface="+mn-lt"/>
                <a:ea typeface="Times New Roman" pitchFamily="18" charset="0"/>
              </a:rPr>
              <a:t> </a:t>
            </a:r>
            <a:r>
              <a:rPr lang="pl-PL" sz="1600" b="1" dirty="0" err="1" smtClean="0">
                <a:latin typeface="+mn-lt"/>
                <a:ea typeface="Times New Roman" pitchFamily="18" charset="0"/>
              </a:rPr>
              <a:t>are</a:t>
            </a:r>
            <a:r>
              <a:rPr lang="pl-PL" sz="1600" b="1" dirty="0" smtClean="0">
                <a:latin typeface="+mn-lt"/>
                <a:ea typeface="Times New Roman" pitchFamily="18" charset="0"/>
              </a:rPr>
              <a:t> </a:t>
            </a:r>
            <a:r>
              <a:rPr lang="pl-PL" sz="1600" b="1" dirty="0" err="1" smtClean="0">
                <a:latin typeface="+mn-lt"/>
                <a:ea typeface="Times New Roman" pitchFamily="18" charset="0"/>
              </a:rPr>
              <a:t>called</a:t>
            </a:r>
            <a:r>
              <a:rPr lang="pl-PL" sz="1600" b="1" dirty="0" smtClean="0">
                <a:latin typeface="+mn-lt"/>
                <a:ea typeface="Times New Roman" pitchFamily="18" charset="0"/>
              </a:rPr>
              <a:t> the </a:t>
            </a:r>
            <a:r>
              <a:rPr lang="pl-PL" sz="1600" b="1" dirty="0" err="1" smtClean="0">
                <a:latin typeface="+mn-lt"/>
                <a:ea typeface="Times New Roman" pitchFamily="18" charset="0"/>
              </a:rPr>
              <a:t>Internal</a:t>
            </a:r>
            <a:r>
              <a:rPr lang="pl-PL" sz="1600" b="1" dirty="0" smtClean="0">
                <a:latin typeface="+mn-lt"/>
                <a:ea typeface="Times New Roman" pitchFamily="18" charset="0"/>
              </a:rPr>
              <a:t> Port. On the east </a:t>
            </a:r>
            <a:r>
              <a:rPr lang="pl-PL" sz="1600" b="1" dirty="0" err="1" smtClean="0">
                <a:latin typeface="+mn-lt"/>
                <a:ea typeface="Times New Roman" pitchFamily="18" charset="0"/>
              </a:rPr>
              <a:t>coast</a:t>
            </a:r>
            <a:r>
              <a:rPr lang="pl-PL" sz="1600" b="1" dirty="0" smtClean="0">
                <a:latin typeface="+mn-lt"/>
                <a:ea typeface="Times New Roman" pitchFamily="18" charset="0"/>
              </a:rPr>
              <a:t> of Martwa Wisła </a:t>
            </a:r>
            <a:r>
              <a:rPr lang="pl-PL" sz="1600" b="1" dirty="0" err="1" smtClean="0">
                <a:latin typeface="+mn-lt"/>
                <a:ea typeface="Times New Roman" pitchFamily="18" charset="0"/>
              </a:rPr>
              <a:t>there</a:t>
            </a:r>
            <a:r>
              <a:rPr lang="pl-PL" sz="1600" b="1" dirty="0" smtClean="0">
                <a:latin typeface="+mn-lt"/>
                <a:ea typeface="Times New Roman" pitchFamily="18" charset="0"/>
              </a:rPr>
              <a:t> </a:t>
            </a:r>
            <a:r>
              <a:rPr lang="pl-PL" sz="1600" b="1" dirty="0" err="1" smtClean="0">
                <a:latin typeface="+mn-lt"/>
                <a:ea typeface="Times New Roman" pitchFamily="18" charset="0"/>
              </a:rPr>
              <a:t>is</a:t>
            </a:r>
            <a:r>
              <a:rPr lang="pl-PL" sz="1600" b="1" dirty="0" smtClean="0">
                <a:latin typeface="+mn-lt"/>
                <a:ea typeface="Times New Roman" pitchFamily="18" charset="0"/>
              </a:rPr>
              <a:t> </a:t>
            </a:r>
            <a:r>
              <a:rPr lang="pl-PL" sz="1600" b="1" dirty="0" err="1" smtClean="0">
                <a:latin typeface="+mn-lt"/>
                <a:ea typeface="Times New Roman" pitchFamily="18" charset="0"/>
              </a:rPr>
              <a:t>located</a:t>
            </a:r>
            <a:r>
              <a:rPr lang="pl-PL" sz="1600" b="1" dirty="0" smtClean="0">
                <a:latin typeface="+mn-lt"/>
                <a:ea typeface="Times New Roman" pitchFamily="18" charset="0"/>
              </a:rPr>
              <a:t> the </a:t>
            </a:r>
            <a:r>
              <a:rPr lang="pl-PL" sz="1600" b="1" dirty="0" err="1" smtClean="0">
                <a:latin typeface="+mn-lt"/>
                <a:ea typeface="Times New Roman" pitchFamily="18" charset="0"/>
              </a:rPr>
              <a:t>Northern</a:t>
            </a:r>
            <a:r>
              <a:rPr lang="pl-PL" sz="1600" b="1" dirty="0" smtClean="0">
                <a:latin typeface="+mn-lt"/>
                <a:ea typeface="Times New Roman" pitchFamily="18" charset="0"/>
              </a:rPr>
              <a:t> Port, </a:t>
            </a:r>
            <a:r>
              <a:rPr lang="pl-PL" sz="1600" b="1" dirty="0" err="1" smtClean="0">
                <a:latin typeface="+mn-lt"/>
                <a:ea typeface="Times New Roman" pitchFamily="18" charset="0"/>
              </a:rPr>
              <a:t>that</a:t>
            </a:r>
            <a:r>
              <a:rPr lang="pl-PL" sz="1600" b="1" dirty="0" smtClean="0">
                <a:latin typeface="+mn-lt"/>
                <a:ea typeface="Times New Roman" pitchFamily="18" charset="0"/>
              </a:rPr>
              <a:t> </a:t>
            </a:r>
            <a:r>
              <a:rPr lang="pl-PL" sz="1600" b="1" dirty="0" err="1" smtClean="0">
                <a:latin typeface="+mn-lt"/>
                <a:ea typeface="Times New Roman" pitchFamily="18" charset="0"/>
              </a:rPr>
              <a:t>has</a:t>
            </a:r>
            <a:r>
              <a:rPr lang="pl-PL" sz="1600" b="1" dirty="0" smtClean="0">
                <a:latin typeface="+mn-lt"/>
                <a:ea typeface="Times New Roman" pitchFamily="18" charset="0"/>
              </a:rPr>
              <a:t> </a:t>
            </a:r>
            <a:r>
              <a:rPr lang="pl-PL" sz="1600" b="1" dirty="0" err="1" smtClean="0">
                <a:latin typeface="+mn-lt"/>
                <a:ea typeface="Times New Roman" pitchFamily="18" charset="0"/>
              </a:rPr>
              <a:t>direct</a:t>
            </a:r>
            <a:r>
              <a:rPr lang="pl-PL" sz="1600" b="1" dirty="0" smtClean="0">
                <a:latin typeface="+mn-lt"/>
                <a:ea typeface="Times New Roman" pitchFamily="18" charset="0"/>
              </a:rPr>
              <a:t> </a:t>
            </a:r>
            <a:r>
              <a:rPr lang="pl-PL" sz="1600" b="1" dirty="0" err="1" smtClean="0">
                <a:latin typeface="+mn-lt"/>
                <a:ea typeface="Times New Roman" pitchFamily="18" charset="0"/>
              </a:rPr>
              <a:t>connection</a:t>
            </a:r>
            <a:r>
              <a:rPr lang="pl-PL" sz="1600" b="1" dirty="0" smtClean="0">
                <a:latin typeface="+mn-lt"/>
                <a:ea typeface="Times New Roman" pitchFamily="18" charset="0"/>
              </a:rPr>
              <a:t> to the Gdańsk Bay.</a:t>
            </a:r>
          </a:p>
        </p:txBody>
      </p:sp>
      <p:sp>
        <p:nvSpPr>
          <p:cNvPr id="2" name="pole tekstowe 1"/>
          <p:cNvSpPr txBox="1"/>
          <p:nvPr/>
        </p:nvSpPr>
        <p:spPr>
          <a:xfrm>
            <a:off x="528425" y="298855"/>
            <a:ext cx="9636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pl-PL" b="1" dirty="0">
                <a:solidFill>
                  <a:srgbClr val="0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imes New Roman" pitchFamily="18" charset="0"/>
              </a:rPr>
              <a:t>MODERNISATION OF THE ENTRANCE TO THE INTERNAL PORT (in Gdańsk). </a:t>
            </a:r>
          </a:p>
          <a:p>
            <a:pPr lvl="0" algn="ctr"/>
            <a:r>
              <a:rPr lang="pl-PL" b="1" dirty="0">
                <a:solidFill>
                  <a:srgbClr val="0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imes New Roman" pitchFamily="18" charset="0"/>
              </a:rPr>
              <a:t>STARGE I – RECONSTRUCTION OF EAST BREAKWATER</a:t>
            </a:r>
            <a:endParaRPr lang="pl-PL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33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46375" y="1028704"/>
            <a:ext cx="15867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1800" b="1" u="sng" dirty="0" smtClean="0">
                <a:latin typeface="Arial" pitchFamily="34" charset="0"/>
                <a:ea typeface="Times New Roman" pitchFamily="18" charset="0"/>
              </a:rPr>
              <a:t>Project </a:t>
            </a:r>
            <a:r>
              <a:rPr lang="pl-PL" sz="1800" b="1" u="sng" dirty="0" err="1" smtClean="0">
                <a:latin typeface="Arial" pitchFamily="34" charset="0"/>
                <a:ea typeface="Times New Roman" pitchFamily="18" charset="0"/>
              </a:rPr>
              <a:t>Aims</a:t>
            </a:r>
            <a:endParaRPr lang="pl-PL" sz="1800" b="1" u="sng" dirty="0" smtClean="0">
              <a:latin typeface="Arial" pitchFamily="34" charset="0"/>
              <a:ea typeface="Times New Roman" pitchFamily="18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046375" y="1328786"/>
            <a:ext cx="8887338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28600" marR="0" lvl="0" indent="-22860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pl-PL" sz="1800" dirty="0" err="1" smtClean="0">
                <a:latin typeface="Arial" pitchFamily="34" charset="0"/>
              </a:rPr>
              <a:t>Improvement</a:t>
            </a:r>
            <a:r>
              <a:rPr lang="pl-PL" sz="1800" dirty="0" smtClean="0">
                <a:latin typeface="Arial" pitchFamily="34" charset="0"/>
              </a:rPr>
              <a:t> of </a:t>
            </a:r>
            <a:r>
              <a:rPr lang="pl-PL" sz="1800" dirty="0" err="1" smtClean="0">
                <a:latin typeface="Arial" pitchFamily="34" charset="0"/>
              </a:rPr>
              <a:t>Internal</a:t>
            </a:r>
            <a:r>
              <a:rPr lang="pl-PL" sz="1800" dirty="0" smtClean="0">
                <a:latin typeface="Arial" pitchFamily="34" charset="0"/>
              </a:rPr>
              <a:t> </a:t>
            </a:r>
            <a:r>
              <a:rPr lang="pl-PL" sz="1800" dirty="0" err="1" smtClean="0">
                <a:latin typeface="Arial" pitchFamily="34" charset="0"/>
              </a:rPr>
              <a:t>Port’s</a:t>
            </a:r>
            <a:r>
              <a:rPr lang="pl-PL" sz="1800" dirty="0" smtClean="0">
                <a:latin typeface="Arial" pitchFamily="34" charset="0"/>
              </a:rPr>
              <a:t> </a:t>
            </a:r>
            <a:r>
              <a:rPr lang="pl-PL" sz="1800" dirty="0" err="1" smtClean="0">
                <a:latin typeface="Arial" pitchFamily="34" charset="0"/>
              </a:rPr>
              <a:t>competitiveness</a:t>
            </a:r>
            <a:r>
              <a:rPr lang="pl-PL" sz="1800" dirty="0" smtClean="0">
                <a:latin typeface="Arial" pitchFamily="34" charset="0"/>
              </a:rPr>
              <a:t> by </a:t>
            </a:r>
            <a:r>
              <a:rPr lang="pl-PL" sz="1800" dirty="0" err="1" smtClean="0">
                <a:latin typeface="Arial" pitchFamily="34" charset="0"/>
              </a:rPr>
              <a:t>enabling</a:t>
            </a:r>
            <a:r>
              <a:rPr lang="pl-PL" sz="1800" dirty="0">
                <a:latin typeface="Arial" pitchFamily="34" charset="0"/>
              </a:rPr>
              <a:t> </a:t>
            </a:r>
            <a:r>
              <a:rPr lang="pl-PL" sz="1800" dirty="0" err="1" smtClean="0">
                <a:latin typeface="Arial" pitchFamily="34" charset="0"/>
              </a:rPr>
              <a:t>enlargement</a:t>
            </a:r>
            <a:r>
              <a:rPr lang="pl-PL" sz="1800" dirty="0" smtClean="0">
                <a:latin typeface="Arial" pitchFamily="34" charset="0"/>
              </a:rPr>
              <a:t> of </a:t>
            </a:r>
            <a:r>
              <a:rPr lang="pl-PL" sz="1800" dirty="0" err="1" smtClean="0">
                <a:latin typeface="Arial" pitchFamily="34" charset="0"/>
              </a:rPr>
              <a:t>vessels</a:t>
            </a:r>
            <a:r>
              <a:rPr lang="pl-PL" sz="1800" dirty="0" smtClean="0">
                <a:latin typeface="Arial" pitchFamily="34" charset="0"/>
              </a:rPr>
              <a:t>’ </a:t>
            </a:r>
            <a:r>
              <a:rPr lang="pl-PL" sz="1800" dirty="0" err="1" smtClean="0">
                <a:latin typeface="Arial" pitchFamily="34" charset="0"/>
              </a:rPr>
              <a:t>tonage</a:t>
            </a:r>
            <a:r>
              <a:rPr lang="pl-PL" sz="1800" dirty="0">
                <a:latin typeface="Arial" pitchFamily="34" charset="0"/>
              </a:rPr>
              <a:t> </a:t>
            </a:r>
            <a:r>
              <a:rPr lang="pl-PL" sz="1800" dirty="0" smtClean="0">
                <a:latin typeface="Arial" pitchFamily="34" charset="0"/>
              </a:rPr>
              <a:t>in the </a:t>
            </a:r>
            <a:r>
              <a:rPr lang="pl-PL" sz="1800" dirty="0" err="1" smtClean="0">
                <a:latin typeface="Arial" pitchFamily="34" charset="0"/>
              </a:rPr>
              <a:t>Internal</a:t>
            </a:r>
            <a:r>
              <a:rPr lang="pl-PL" sz="1800" dirty="0" smtClean="0">
                <a:latin typeface="Arial" pitchFamily="34" charset="0"/>
              </a:rPr>
              <a:t> Port of Gdańsk</a:t>
            </a:r>
          </a:p>
          <a:p>
            <a:pPr marL="228600" marR="0" lvl="0" indent="-22860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pl-PL" sz="18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Improvment</a:t>
            </a:r>
            <a:r>
              <a:rPr kumimoji="0" lang="pl-PL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of </a:t>
            </a:r>
            <a:r>
              <a:rPr kumimoji="0" lang="pl-PL" sz="18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safety</a:t>
            </a:r>
            <a:r>
              <a:rPr kumimoji="0" lang="pl-PL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r>
              <a:rPr kumimoji="0" lang="pl-PL" sz="18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level</a:t>
            </a:r>
            <a:r>
              <a:rPr kumimoji="0" lang="pl-PL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of </a:t>
            </a:r>
            <a:r>
              <a:rPr kumimoji="0" lang="pl-PL" sz="18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vessels</a:t>
            </a:r>
            <a:r>
              <a:rPr lang="pl-PL" sz="1800" dirty="0" smtClean="0">
                <a:latin typeface="Arial" pitchFamily="34" charset="0"/>
              </a:rPr>
              <a:t>, </a:t>
            </a:r>
            <a:r>
              <a:rPr lang="pl-PL" sz="1800" dirty="0" err="1" smtClean="0">
                <a:latin typeface="Arial" pitchFamily="34" charset="0"/>
              </a:rPr>
              <a:t>entering</a:t>
            </a:r>
            <a:r>
              <a:rPr lang="pl-PL" sz="1800" dirty="0" smtClean="0">
                <a:latin typeface="Arial" pitchFamily="34" charset="0"/>
              </a:rPr>
              <a:t> the </a:t>
            </a:r>
            <a:r>
              <a:rPr lang="pl-PL" sz="1800" dirty="0" err="1" smtClean="0">
                <a:latin typeface="Arial" pitchFamily="34" charset="0"/>
              </a:rPr>
              <a:t>Internal</a:t>
            </a:r>
            <a:r>
              <a:rPr lang="pl-PL" sz="1800" dirty="0" smtClean="0">
                <a:latin typeface="Arial" pitchFamily="34" charset="0"/>
              </a:rPr>
              <a:t> Port of Gdańsk</a:t>
            </a:r>
            <a:endParaRPr kumimoji="0" lang="pl-PL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5240003" y="3320945"/>
            <a:ext cx="444366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800" dirty="0" err="1" smtClean="0">
                <a:latin typeface="Arial" pitchFamily="34" charset="0"/>
                <a:cs typeface="Arial" pitchFamily="34" charset="0"/>
              </a:rPr>
              <a:t>Increased</a:t>
            </a:r>
            <a:r>
              <a:rPr lang="pl-PL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1800" dirty="0" err="1" smtClean="0">
                <a:latin typeface="Arial" pitchFamily="34" charset="0"/>
                <a:cs typeface="Arial" pitchFamily="34" charset="0"/>
              </a:rPr>
              <a:t>width</a:t>
            </a:r>
            <a:r>
              <a:rPr lang="pl-PL" sz="1800" dirty="0" smtClean="0">
                <a:latin typeface="Arial" pitchFamily="34" charset="0"/>
                <a:cs typeface="Arial" pitchFamily="34" charset="0"/>
              </a:rPr>
              <a:t> of the </a:t>
            </a:r>
            <a:r>
              <a:rPr lang="pl-PL" sz="1800" dirty="0" err="1" smtClean="0">
                <a:latin typeface="Arial" pitchFamily="34" charset="0"/>
                <a:cs typeface="Arial" pitchFamily="34" charset="0"/>
              </a:rPr>
              <a:t>water</a:t>
            </a:r>
            <a:r>
              <a:rPr lang="pl-PL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1800" dirty="0" err="1" smtClean="0">
                <a:latin typeface="Arial" pitchFamily="34" charset="0"/>
                <a:cs typeface="Arial" pitchFamily="34" charset="0"/>
              </a:rPr>
              <a:t>way</a:t>
            </a:r>
            <a:r>
              <a:rPr lang="pl-PL" sz="1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pl-PL" sz="1800" dirty="0" err="1" smtClean="0">
                <a:latin typeface="Arial" pitchFamily="34" charset="0"/>
                <a:cs typeface="Arial" pitchFamily="34" charset="0"/>
              </a:rPr>
              <a:t>improves</a:t>
            </a:r>
            <a:r>
              <a:rPr lang="pl-PL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1800" dirty="0" err="1" smtClean="0">
                <a:latin typeface="Arial" pitchFamily="34" charset="0"/>
                <a:cs typeface="Arial" pitchFamily="34" charset="0"/>
              </a:rPr>
              <a:t>shipping</a:t>
            </a:r>
            <a:r>
              <a:rPr lang="pl-PL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1800" dirty="0" err="1" smtClean="0">
                <a:latin typeface="Arial" pitchFamily="34" charset="0"/>
                <a:cs typeface="Arial" pitchFamily="34" charset="0"/>
              </a:rPr>
              <a:t>safety</a:t>
            </a:r>
            <a:r>
              <a:rPr lang="pl-PL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1800" dirty="0" err="1" smtClean="0">
                <a:latin typeface="Arial" pitchFamily="34" charset="0"/>
                <a:cs typeface="Arial" pitchFamily="34" charset="0"/>
              </a:rPr>
              <a:t>during</a:t>
            </a:r>
            <a:r>
              <a:rPr lang="pl-PL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1800" dirty="0" err="1" smtClean="0">
                <a:latin typeface="Arial" pitchFamily="34" charset="0"/>
                <a:cs typeface="Arial" pitchFamily="34" charset="0"/>
              </a:rPr>
              <a:t>leading</a:t>
            </a:r>
            <a:r>
              <a:rPr lang="pl-PL" sz="1800" dirty="0" smtClean="0">
                <a:latin typeface="Arial" pitchFamily="34" charset="0"/>
                <a:cs typeface="Arial" pitchFamily="34" charset="0"/>
              </a:rPr>
              <a:t> big </a:t>
            </a:r>
            <a:r>
              <a:rPr lang="pl-PL" sz="1800" dirty="0" err="1" smtClean="0">
                <a:latin typeface="Arial" pitchFamily="34" charset="0"/>
                <a:cs typeface="Arial" pitchFamily="34" charset="0"/>
              </a:rPr>
              <a:t>vessels</a:t>
            </a:r>
            <a:r>
              <a:rPr lang="pl-PL" sz="180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pl-PL" sz="1800" dirty="0" err="1" smtClean="0">
                <a:latin typeface="Arial" pitchFamily="34" charset="0"/>
                <a:cs typeface="Arial" pitchFamily="34" charset="0"/>
              </a:rPr>
              <a:t>other</a:t>
            </a:r>
            <a:r>
              <a:rPr lang="pl-PL" sz="1800" dirty="0" smtClean="0">
                <a:latin typeface="Arial" pitchFamily="34" charset="0"/>
                <a:cs typeface="Arial" pitchFamily="34" charset="0"/>
              </a:rPr>
              <a:t> big </a:t>
            </a:r>
            <a:r>
              <a:rPr lang="pl-PL" sz="1800" dirty="0" err="1" smtClean="0">
                <a:latin typeface="Arial" pitchFamily="34" charset="0"/>
                <a:cs typeface="Arial" pitchFamily="34" charset="0"/>
              </a:rPr>
              <a:t>floating</a:t>
            </a:r>
            <a:r>
              <a:rPr lang="pl-PL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1800" dirty="0" err="1" smtClean="0">
                <a:latin typeface="Arial" pitchFamily="34" charset="0"/>
                <a:cs typeface="Arial" pitchFamily="34" charset="0"/>
              </a:rPr>
              <a:t>units</a:t>
            </a:r>
            <a:r>
              <a:rPr lang="pl-PL" sz="1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pl-PL" sz="1800" dirty="0" err="1" smtClean="0">
                <a:latin typeface="Arial" pitchFamily="34" charset="0"/>
                <a:cs typeface="Arial" pitchFamily="34" charset="0"/>
              </a:rPr>
              <a:t>especially</a:t>
            </a:r>
            <a:r>
              <a:rPr lang="pl-PL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pl-PL" sz="1800" dirty="0" err="1" smtClean="0">
                <a:latin typeface="Arial" pitchFamily="34" charset="0"/>
                <a:cs typeface="Arial" pitchFamily="34" charset="0"/>
              </a:rPr>
              <a:t>because</a:t>
            </a:r>
            <a:r>
              <a:rPr lang="pl-PL" sz="18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pl-PL" sz="1800" dirty="0" err="1" smtClean="0">
                <a:latin typeface="Arial" pitchFamily="34" charset="0"/>
                <a:cs typeface="Arial" pitchFamily="34" charset="0"/>
              </a:rPr>
              <a:t>limited</a:t>
            </a:r>
            <a:r>
              <a:rPr lang="pl-PL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1800" dirty="0" err="1" smtClean="0">
                <a:latin typeface="Arial" pitchFamily="34" charset="0"/>
                <a:cs typeface="Arial" pitchFamily="34" charset="0"/>
              </a:rPr>
              <a:t>movement</a:t>
            </a:r>
            <a:r>
              <a:rPr lang="pl-PL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1800" dirty="0" err="1" smtClean="0">
                <a:latin typeface="Arial" pitchFamily="34" charset="0"/>
                <a:cs typeface="Arial" pitchFamily="34" charset="0"/>
              </a:rPr>
              <a:t>possibilities</a:t>
            </a:r>
            <a:r>
              <a:rPr lang="pl-PL" sz="1800" dirty="0" smtClean="0">
                <a:latin typeface="Arial" pitchFamily="34" charset="0"/>
                <a:cs typeface="Arial" pitchFamily="34" charset="0"/>
              </a:rPr>
              <a:t> of big </a:t>
            </a:r>
            <a:r>
              <a:rPr lang="pl-PL" sz="1800" dirty="0" err="1" smtClean="0">
                <a:latin typeface="Arial" pitchFamily="34" charset="0"/>
                <a:cs typeface="Arial" pitchFamily="34" charset="0"/>
              </a:rPr>
              <a:t>vessels</a:t>
            </a:r>
            <a:r>
              <a:rPr lang="pl-PL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1800" dirty="0" err="1" smtClean="0">
                <a:latin typeface="Arial" pitchFamily="34" charset="0"/>
                <a:cs typeface="Arial" pitchFamily="34" charset="0"/>
              </a:rPr>
              <a:t>leaded</a:t>
            </a:r>
            <a:r>
              <a:rPr lang="pl-PL" sz="1800" dirty="0" smtClean="0">
                <a:latin typeface="Arial" pitchFamily="34" charset="0"/>
                <a:cs typeface="Arial" pitchFamily="34" charset="0"/>
              </a:rPr>
              <a:t> by the </a:t>
            </a:r>
            <a:r>
              <a:rPr lang="pl-PL" sz="1800" dirty="0" err="1" smtClean="0">
                <a:latin typeface="Arial" pitchFamily="34" charset="0"/>
                <a:cs typeface="Arial" pitchFamily="34" charset="0"/>
              </a:rPr>
              <a:t>stern</a:t>
            </a:r>
            <a:r>
              <a:rPr lang="pl-PL" sz="1800" dirty="0" smtClean="0">
                <a:latin typeface="Arial" pitchFamily="34" charset="0"/>
                <a:cs typeface="Arial" pitchFamily="34" charset="0"/>
              </a:rPr>
              <a:t> to the port, </a:t>
            </a:r>
            <a:r>
              <a:rPr lang="pl-PL" sz="1800" dirty="0" err="1" smtClean="0">
                <a:latin typeface="Arial" pitchFamily="34" charset="0"/>
                <a:cs typeface="Arial" pitchFamily="34" charset="0"/>
              </a:rPr>
              <a:t>using</a:t>
            </a:r>
            <a:r>
              <a:rPr lang="pl-PL" sz="1800" dirty="0" smtClean="0">
                <a:latin typeface="Arial" pitchFamily="34" charset="0"/>
                <a:cs typeface="Arial" pitchFamily="34" charset="0"/>
              </a:rPr>
              <a:t> the </a:t>
            </a:r>
            <a:r>
              <a:rPr lang="pl-PL" sz="1800" dirty="0" err="1" smtClean="0">
                <a:latin typeface="Arial" pitchFamily="34" charset="0"/>
                <a:cs typeface="Arial" pitchFamily="34" charset="0"/>
              </a:rPr>
              <a:t>tugboats</a:t>
            </a:r>
            <a:r>
              <a:rPr lang="pl-PL" sz="18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6" name="Prostokąt 5"/>
          <p:cNvSpPr/>
          <p:nvPr/>
        </p:nvSpPr>
        <p:spPr>
          <a:xfrm>
            <a:off x="1046375" y="5352270"/>
            <a:ext cx="88873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800" dirty="0" err="1" smtClean="0">
                <a:latin typeface="Arial" pitchFamily="34" charset="0"/>
                <a:cs typeface="Arial" pitchFamily="34" charset="0"/>
              </a:rPr>
              <a:t>Changing</a:t>
            </a:r>
            <a:r>
              <a:rPr lang="pl-PL" sz="1800" dirty="0" smtClean="0">
                <a:latin typeface="Arial" pitchFamily="34" charset="0"/>
                <a:cs typeface="Arial" pitchFamily="34" charset="0"/>
              </a:rPr>
              <a:t> of the </a:t>
            </a:r>
            <a:r>
              <a:rPr lang="pl-PL" sz="1800" dirty="0" err="1" smtClean="0">
                <a:latin typeface="Arial" pitchFamily="34" charset="0"/>
                <a:cs typeface="Arial" pitchFamily="34" charset="0"/>
              </a:rPr>
              <a:t>directrix</a:t>
            </a:r>
            <a:r>
              <a:rPr lang="pl-PL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1800" dirty="0" err="1" smtClean="0">
                <a:latin typeface="Arial" pitchFamily="34" charset="0"/>
                <a:cs typeface="Arial" pitchFamily="34" charset="0"/>
              </a:rPr>
              <a:t>construction</a:t>
            </a:r>
            <a:r>
              <a:rPr lang="pl-PL" sz="180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pl-PL" sz="1800" dirty="0" err="1" smtClean="0">
                <a:latin typeface="Arial" pitchFamily="34" charset="0"/>
                <a:cs typeface="Arial" pitchFamily="34" charset="0"/>
              </a:rPr>
              <a:t>its</a:t>
            </a:r>
            <a:r>
              <a:rPr lang="pl-PL" sz="1800" dirty="0" smtClean="0">
                <a:latin typeface="Arial" pitchFamily="34" charset="0"/>
                <a:cs typeface="Arial" pitchFamily="34" charset="0"/>
              </a:rPr>
              <a:t>’ </a:t>
            </a:r>
            <a:r>
              <a:rPr lang="pl-PL" sz="1800" dirty="0" err="1" smtClean="0">
                <a:latin typeface="Arial" pitchFamily="34" charset="0"/>
                <a:cs typeface="Arial" pitchFamily="34" charset="0"/>
              </a:rPr>
              <a:t>navigation</a:t>
            </a:r>
            <a:r>
              <a:rPr lang="pl-PL" sz="1800" dirty="0" smtClean="0">
                <a:latin typeface="Arial" pitchFamily="34" charset="0"/>
                <a:cs typeface="Arial" pitchFamily="34" charset="0"/>
              </a:rPr>
              <a:t> aids </a:t>
            </a:r>
            <a:r>
              <a:rPr lang="pl-PL" sz="1800" dirty="0" err="1" smtClean="0">
                <a:latin typeface="Arial" pitchFamily="34" charset="0"/>
                <a:cs typeface="Arial" pitchFamily="34" charset="0"/>
              </a:rPr>
              <a:t>ensure</a:t>
            </a:r>
            <a:r>
              <a:rPr lang="pl-PL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1800" dirty="0" err="1" smtClean="0">
                <a:latin typeface="Arial" pitchFamily="34" charset="0"/>
                <a:cs typeface="Arial" pitchFamily="34" charset="0"/>
              </a:rPr>
              <a:t>additional</a:t>
            </a:r>
            <a:r>
              <a:rPr lang="pl-PL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1800" dirty="0" err="1" smtClean="0">
                <a:latin typeface="Arial" pitchFamily="34" charset="0"/>
                <a:cs typeface="Arial" pitchFamily="34" charset="0"/>
              </a:rPr>
              <a:t>safety</a:t>
            </a:r>
            <a:r>
              <a:rPr lang="pl-PL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1800" dirty="0" err="1" smtClean="0">
                <a:latin typeface="Arial" pitchFamily="34" charset="0"/>
                <a:cs typeface="Arial" pitchFamily="34" charset="0"/>
              </a:rPr>
              <a:t>increasement</a:t>
            </a:r>
            <a:r>
              <a:rPr lang="pl-PL" sz="1800" dirty="0" smtClean="0">
                <a:latin typeface="Arial" pitchFamily="34" charset="0"/>
                <a:cs typeface="Arial" pitchFamily="34" charset="0"/>
              </a:rPr>
              <a:t> for </a:t>
            </a:r>
            <a:r>
              <a:rPr lang="pl-PL" sz="1800" dirty="0" err="1" smtClean="0">
                <a:latin typeface="Arial" pitchFamily="34" charset="0"/>
                <a:cs typeface="Arial" pitchFamily="34" charset="0"/>
              </a:rPr>
              <a:t>smaller</a:t>
            </a:r>
            <a:r>
              <a:rPr lang="pl-PL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1800" dirty="0" err="1" smtClean="0">
                <a:latin typeface="Arial" pitchFamily="34" charset="0"/>
                <a:cs typeface="Arial" pitchFamily="34" charset="0"/>
              </a:rPr>
              <a:t>professional</a:t>
            </a:r>
            <a:r>
              <a:rPr lang="pl-PL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1800" dirty="0" err="1" smtClean="0">
                <a:latin typeface="Arial" pitchFamily="34" charset="0"/>
                <a:cs typeface="Arial" pitchFamily="34" charset="0"/>
              </a:rPr>
              <a:t>shipping</a:t>
            </a:r>
            <a:r>
              <a:rPr lang="pl-PL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1800" dirty="0" err="1" smtClean="0">
                <a:latin typeface="Arial" pitchFamily="34" charset="0"/>
                <a:cs typeface="Arial" pitchFamily="34" charset="0"/>
              </a:rPr>
              <a:t>units</a:t>
            </a:r>
            <a:r>
              <a:rPr lang="pl-PL" sz="18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pl-PL" sz="1800" dirty="0" err="1" smtClean="0">
                <a:latin typeface="Arial" pitchFamily="34" charset="0"/>
                <a:cs typeface="Arial" pitchFamily="34" charset="0"/>
              </a:rPr>
              <a:t>pilotships</a:t>
            </a:r>
            <a:r>
              <a:rPr lang="pl-PL" sz="1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pl-PL" sz="1800" dirty="0" err="1" smtClean="0">
                <a:latin typeface="Arial" pitchFamily="34" charset="0"/>
                <a:cs typeface="Arial" pitchFamily="34" charset="0"/>
              </a:rPr>
              <a:t>barges</a:t>
            </a:r>
            <a:r>
              <a:rPr lang="pl-PL" sz="1800" dirty="0" smtClean="0">
                <a:latin typeface="Arial" pitchFamily="34" charset="0"/>
                <a:cs typeface="Arial" pitchFamily="34" charset="0"/>
              </a:rPr>
              <a:t>) and </a:t>
            </a:r>
            <a:r>
              <a:rPr lang="pl-PL" sz="1800" dirty="0" err="1" smtClean="0">
                <a:latin typeface="Arial" pitchFamily="34" charset="0"/>
                <a:cs typeface="Arial" pitchFamily="34" charset="0"/>
              </a:rPr>
              <a:t>recreational</a:t>
            </a:r>
            <a:r>
              <a:rPr lang="pl-PL" sz="1800" dirty="0" smtClean="0">
                <a:latin typeface="Arial" pitchFamily="34" charset="0"/>
                <a:cs typeface="Arial" pitchFamily="34" charset="0"/>
              </a:rPr>
              <a:t> and sport </a:t>
            </a:r>
            <a:r>
              <a:rPr lang="pl-PL" sz="1800" dirty="0" err="1" smtClean="0">
                <a:latin typeface="Arial" pitchFamily="34" charset="0"/>
                <a:cs typeface="Arial" pitchFamily="34" charset="0"/>
              </a:rPr>
              <a:t>units</a:t>
            </a:r>
            <a:r>
              <a:rPr lang="pl-PL" sz="18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pl-PL" sz="1800" dirty="0" err="1" smtClean="0">
                <a:latin typeface="Arial" pitchFamily="34" charset="0"/>
                <a:cs typeface="Arial" pitchFamily="34" charset="0"/>
              </a:rPr>
              <a:t>protection</a:t>
            </a:r>
            <a:r>
              <a:rPr lang="pl-PL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1800" dirty="0" err="1" smtClean="0">
                <a:latin typeface="Arial" pitchFamily="34" charset="0"/>
                <a:cs typeface="Arial" pitchFamily="34" charset="0"/>
              </a:rPr>
              <a:t>against</a:t>
            </a:r>
            <a:r>
              <a:rPr lang="pl-PL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1800" dirty="0" err="1" smtClean="0">
                <a:latin typeface="Arial" pitchFamily="34" charset="0"/>
                <a:cs typeface="Arial" pitchFamily="34" charset="0"/>
              </a:rPr>
              <a:t>contact</a:t>
            </a:r>
            <a:r>
              <a:rPr lang="pl-PL" sz="1800" dirty="0" smtClean="0">
                <a:latin typeface="Arial" pitchFamily="34" charset="0"/>
                <a:cs typeface="Arial" pitchFamily="34" charset="0"/>
              </a:rPr>
              <a:t> with </a:t>
            </a:r>
            <a:r>
              <a:rPr lang="pl-PL" sz="1800" dirty="0" err="1" smtClean="0">
                <a:latin typeface="Arial" pitchFamily="34" charset="0"/>
                <a:cs typeface="Arial" pitchFamily="34" charset="0"/>
              </a:rPr>
              <a:t>underwater</a:t>
            </a:r>
            <a:r>
              <a:rPr lang="pl-PL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1800" dirty="0" err="1" smtClean="0">
                <a:latin typeface="Arial" pitchFamily="34" charset="0"/>
                <a:cs typeface="Arial" pitchFamily="34" charset="0"/>
              </a:rPr>
              <a:t>construction</a:t>
            </a:r>
            <a:r>
              <a:rPr lang="pl-PL" sz="1800" dirty="0" smtClean="0">
                <a:latin typeface="Arial" pitchFamily="34" charset="0"/>
                <a:cs typeface="Arial" pitchFamily="34" charset="0"/>
              </a:rPr>
              <a:t> of the </a:t>
            </a:r>
            <a:r>
              <a:rPr lang="pl-PL" sz="1800" dirty="0" err="1" smtClean="0">
                <a:latin typeface="Arial" pitchFamily="34" charset="0"/>
                <a:cs typeface="Arial" pitchFamily="34" charset="0"/>
              </a:rPr>
              <a:t>breakwater</a:t>
            </a:r>
            <a:r>
              <a:rPr lang="pl-PL" sz="1800" dirty="0" smtClean="0"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7" name="Prostokąt 6"/>
          <p:cNvSpPr/>
          <p:nvPr/>
        </p:nvSpPr>
        <p:spPr>
          <a:xfrm>
            <a:off x="1046375" y="6368778"/>
            <a:ext cx="88873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800" dirty="0" err="1">
                <a:latin typeface="Arial" pitchFamily="34" charset="0"/>
                <a:cs typeface="Arial" pitchFamily="34" charset="0"/>
              </a:rPr>
              <a:t>Modernisation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of the entrance to the Internal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Port</a:t>
            </a:r>
            <a:r>
              <a:rPr lang="pl-PL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1800" dirty="0" err="1" smtClean="0">
                <a:latin typeface="Arial" pitchFamily="34" charset="0"/>
                <a:cs typeface="Arial" pitchFamily="34" charset="0"/>
              </a:rPr>
              <a:t>affect</a:t>
            </a:r>
            <a:r>
              <a:rPr lang="pl-PL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1800" dirty="0" err="1" smtClean="0">
                <a:latin typeface="Arial" pitchFamily="34" charset="0"/>
                <a:cs typeface="Arial" pitchFamily="34" charset="0"/>
              </a:rPr>
              <a:t>directly</a:t>
            </a:r>
            <a:r>
              <a:rPr lang="pl-PL" sz="1800" dirty="0" smtClean="0">
                <a:latin typeface="Arial" pitchFamily="34" charset="0"/>
                <a:cs typeface="Arial" pitchFamily="34" charset="0"/>
              </a:rPr>
              <a:t> on </a:t>
            </a:r>
            <a:r>
              <a:rPr lang="pl-PL" sz="1800" dirty="0" err="1" smtClean="0">
                <a:latin typeface="Arial" pitchFamily="34" charset="0"/>
                <a:cs typeface="Arial" pitchFamily="34" charset="0"/>
              </a:rPr>
              <a:t>activity</a:t>
            </a:r>
            <a:r>
              <a:rPr lang="pl-PL" sz="1800" dirty="0">
                <a:latin typeface="Arial" pitchFamily="34" charset="0"/>
                <a:cs typeface="Arial" pitchFamily="34" charset="0"/>
              </a:rPr>
              <a:t> of Gdańsk </a:t>
            </a:r>
            <a:r>
              <a:rPr lang="pl-PL" sz="1800" dirty="0" err="1">
                <a:latin typeface="Arial" pitchFamily="34" charset="0"/>
                <a:cs typeface="Arial" pitchFamily="34" charset="0"/>
              </a:rPr>
              <a:t>Shiprepair</a:t>
            </a:r>
            <a:r>
              <a:rPr lang="pl-PL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pl-PL" sz="1800" dirty="0" smtClean="0">
                <a:latin typeface="Arial" pitchFamily="34" charset="0"/>
                <a:cs typeface="Arial" pitchFamily="34" charset="0"/>
              </a:rPr>
              <a:t>Yard. It </a:t>
            </a:r>
            <a:r>
              <a:rPr lang="pl-PL" sz="1800" dirty="0" err="1" smtClean="0">
                <a:latin typeface="Arial" pitchFamily="34" charset="0"/>
                <a:cs typeface="Arial" pitchFamily="34" charset="0"/>
              </a:rPr>
              <a:t>allows</a:t>
            </a:r>
            <a:r>
              <a:rPr lang="pl-PL" sz="1800" dirty="0" smtClean="0">
                <a:latin typeface="Arial" pitchFamily="34" charset="0"/>
                <a:cs typeface="Arial" pitchFamily="34" charset="0"/>
              </a:rPr>
              <a:t> to </a:t>
            </a:r>
            <a:r>
              <a:rPr lang="pl-PL" sz="1800" dirty="0" err="1" smtClean="0">
                <a:latin typeface="Arial" pitchFamily="34" charset="0"/>
                <a:cs typeface="Arial" pitchFamily="34" charset="0"/>
              </a:rPr>
              <a:t>use</a:t>
            </a:r>
            <a:r>
              <a:rPr lang="pl-PL" sz="1800" dirty="0" smtClean="0">
                <a:latin typeface="Arial" pitchFamily="34" charset="0"/>
                <a:cs typeface="Arial" pitchFamily="34" charset="0"/>
              </a:rPr>
              <a:t> the </a:t>
            </a:r>
            <a:r>
              <a:rPr lang="pl-PL" sz="1800" dirty="0" err="1" smtClean="0">
                <a:latin typeface="Arial" pitchFamily="34" charset="0"/>
                <a:cs typeface="Arial" pitchFamily="34" charset="0"/>
              </a:rPr>
              <a:t>production</a:t>
            </a:r>
            <a:r>
              <a:rPr lang="pl-PL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1800" dirty="0" err="1" smtClean="0">
                <a:latin typeface="Arial" pitchFamily="34" charset="0"/>
                <a:cs typeface="Arial" pitchFamily="34" charset="0"/>
              </a:rPr>
              <a:t>potential</a:t>
            </a:r>
            <a:r>
              <a:rPr lang="pl-PL" sz="1800" dirty="0">
                <a:latin typeface="Arial" pitchFamily="34" charset="0"/>
                <a:cs typeface="Arial" pitchFamily="34" charset="0"/>
              </a:rPr>
              <a:t> of Gdańsk </a:t>
            </a:r>
            <a:r>
              <a:rPr lang="pl-PL" sz="1800" dirty="0" err="1">
                <a:latin typeface="Arial" pitchFamily="34" charset="0"/>
                <a:cs typeface="Arial" pitchFamily="34" charset="0"/>
              </a:rPr>
              <a:t>Shiprepair</a:t>
            </a:r>
            <a:r>
              <a:rPr lang="pl-PL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pl-PL" sz="1800" dirty="0" smtClean="0">
                <a:latin typeface="Arial" pitchFamily="34" charset="0"/>
                <a:cs typeface="Arial" pitchFamily="34" charset="0"/>
              </a:rPr>
              <a:t>Yard.</a:t>
            </a:r>
            <a:endParaRPr lang="pl-PL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W:\Wspolny_folder\POIiŚ\00 CUPT\01 Projekty\Falochron wschodni\PROMOCJA\konferenecja zamykająca\realizacja\broszura\zdjecia\miniatury\3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7685" y="2767642"/>
            <a:ext cx="3870292" cy="2584628"/>
          </a:xfrm>
          <a:prstGeom prst="rect">
            <a:avLst/>
          </a:prstGeom>
          <a:noFill/>
        </p:spPr>
      </p:pic>
      <p:sp>
        <p:nvSpPr>
          <p:cNvPr id="2" name="pole tekstowe 1"/>
          <p:cNvSpPr txBox="1"/>
          <p:nvPr/>
        </p:nvSpPr>
        <p:spPr>
          <a:xfrm>
            <a:off x="555539" y="301591"/>
            <a:ext cx="9636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pl-PL" b="1" dirty="0">
                <a:solidFill>
                  <a:srgbClr val="0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imes New Roman" pitchFamily="18" charset="0"/>
              </a:rPr>
              <a:t>MODERNISATION OF THE ENTRANCE TO THE INTERNAL PORT (in Gdańsk). </a:t>
            </a:r>
          </a:p>
          <a:p>
            <a:pPr lvl="0" algn="ctr"/>
            <a:r>
              <a:rPr lang="pl-PL" b="1" dirty="0">
                <a:solidFill>
                  <a:srgbClr val="0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imes New Roman" pitchFamily="18" charset="0"/>
              </a:rPr>
              <a:t>STARGE I – RECONSTRUCTION OF EAST BREAKWATER</a:t>
            </a:r>
            <a:endParaRPr lang="pl-PL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63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5347452" y="1995811"/>
            <a:ext cx="48987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l-PL" sz="16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pl-PL" sz="1600" dirty="0" err="1" smtClean="0">
                <a:latin typeface="Arial" pitchFamily="34" charset="0"/>
                <a:cs typeface="Arial" pitchFamily="34" charset="0"/>
              </a:rPr>
              <a:t>area</a:t>
            </a:r>
            <a:r>
              <a:rPr lang="pl-PL" sz="16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pl-PL" sz="1600" dirty="0" err="1" smtClean="0">
                <a:latin typeface="Arial" pitchFamily="34" charset="0"/>
                <a:cs typeface="Arial" pitchFamily="34" charset="0"/>
              </a:rPr>
              <a:t>direct</a:t>
            </a:r>
            <a:r>
              <a:rPr lang="pl-PL" sz="1600" dirty="0" smtClean="0">
                <a:latin typeface="Arial" pitchFamily="34" charset="0"/>
                <a:cs typeface="Arial" pitchFamily="34" charset="0"/>
              </a:rPr>
              <a:t> influence of the </a:t>
            </a:r>
            <a:r>
              <a:rPr lang="pl-PL" sz="1600" dirty="0" err="1" smtClean="0">
                <a:latin typeface="Arial" pitchFamily="34" charset="0"/>
                <a:cs typeface="Arial" pitchFamily="34" charset="0"/>
              </a:rPr>
              <a:t>project</a:t>
            </a:r>
            <a:r>
              <a:rPr lang="pl-PL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pl-PL" sz="1600" dirty="0" err="1" smtClean="0">
                <a:latin typeface="Arial" pitchFamily="34" charset="0"/>
                <a:cs typeface="Arial" pitchFamily="34" charset="0"/>
              </a:rPr>
              <a:t>is</a:t>
            </a:r>
            <a:r>
              <a:rPr lang="pl-PL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1600" dirty="0" err="1" smtClean="0">
                <a:latin typeface="Arial" pitchFamily="34" charset="0"/>
                <a:cs typeface="Arial" pitchFamily="34" charset="0"/>
              </a:rPr>
              <a:t>internal</a:t>
            </a:r>
            <a:r>
              <a:rPr lang="pl-PL" sz="1600" dirty="0" smtClean="0">
                <a:latin typeface="Arial" pitchFamily="34" charset="0"/>
                <a:cs typeface="Arial" pitchFamily="34" charset="0"/>
              </a:rPr>
              <a:t> Port in Gdańsk. </a:t>
            </a:r>
            <a:r>
              <a:rPr lang="pl-PL" sz="1600" dirty="0" err="1" smtClean="0">
                <a:latin typeface="Arial" pitchFamily="34" charset="0"/>
                <a:cs typeface="Arial" pitchFamily="34" charset="0"/>
              </a:rPr>
              <a:t>Area</a:t>
            </a:r>
            <a:r>
              <a:rPr lang="pl-PL" sz="1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pl-PL" sz="1600" dirty="0" err="1" smtClean="0">
                <a:latin typeface="Arial" pitchFamily="34" charset="0"/>
                <a:cs typeface="Arial" pitchFamily="34" charset="0"/>
              </a:rPr>
              <a:t>that</a:t>
            </a:r>
            <a:r>
              <a:rPr lang="pl-PL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1600" dirty="0" err="1" smtClean="0">
                <a:latin typeface="Arial" pitchFamily="34" charset="0"/>
                <a:cs typeface="Arial" pitchFamily="34" charset="0"/>
              </a:rPr>
              <a:t>directly</a:t>
            </a:r>
            <a:r>
              <a:rPr lang="pl-PL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1600" dirty="0" err="1" smtClean="0">
                <a:latin typeface="Arial" pitchFamily="34" charset="0"/>
                <a:cs typeface="Arial" pitchFamily="34" charset="0"/>
              </a:rPr>
              <a:t>covers</a:t>
            </a:r>
            <a:r>
              <a:rPr lang="pl-PL" sz="1600" dirty="0" smtClean="0">
                <a:latin typeface="Arial" pitchFamily="34" charset="0"/>
                <a:cs typeface="Arial" pitchFamily="34" charset="0"/>
              </a:rPr>
              <a:t> the Project </a:t>
            </a:r>
            <a:r>
              <a:rPr lang="pl-PL" sz="1600" dirty="0" err="1" smtClean="0">
                <a:latin typeface="Arial" pitchFamily="34" charset="0"/>
                <a:cs typeface="Arial" pitchFamily="34" charset="0"/>
              </a:rPr>
              <a:t>is</a:t>
            </a:r>
            <a:r>
              <a:rPr lang="pl-PL" sz="1600" dirty="0" smtClean="0">
                <a:latin typeface="Arial" pitchFamily="34" charset="0"/>
                <a:cs typeface="Arial" pitchFamily="34" charset="0"/>
              </a:rPr>
              <a:t> the </a:t>
            </a:r>
            <a:r>
              <a:rPr lang="pl-PL" sz="1600" dirty="0" err="1" smtClean="0">
                <a:latin typeface="Arial" pitchFamily="34" charset="0"/>
                <a:cs typeface="Arial" pitchFamily="34" charset="0"/>
              </a:rPr>
              <a:t>passing</a:t>
            </a:r>
            <a:r>
              <a:rPr lang="pl-PL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1600" dirty="0" err="1" smtClean="0">
                <a:latin typeface="Arial" pitchFamily="34" charset="0"/>
                <a:cs typeface="Arial" pitchFamily="34" charset="0"/>
              </a:rPr>
              <a:t>section</a:t>
            </a:r>
            <a:r>
              <a:rPr lang="pl-PL" sz="1600" dirty="0" smtClean="0">
                <a:latin typeface="Arial" pitchFamily="34" charset="0"/>
                <a:cs typeface="Arial" pitchFamily="34" charset="0"/>
              </a:rPr>
              <a:t> of the </a:t>
            </a:r>
            <a:r>
              <a:rPr lang="pl-PL" sz="1600" dirty="0" err="1" smtClean="0">
                <a:latin typeface="Arial" pitchFamily="34" charset="0"/>
                <a:cs typeface="Arial" pitchFamily="34" charset="0"/>
              </a:rPr>
              <a:t>water</a:t>
            </a:r>
            <a:r>
              <a:rPr lang="pl-PL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1600" dirty="0" err="1" smtClean="0">
                <a:latin typeface="Arial" pitchFamily="34" charset="0"/>
                <a:cs typeface="Arial" pitchFamily="34" charset="0"/>
              </a:rPr>
              <a:t>way</a:t>
            </a:r>
            <a:r>
              <a:rPr lang="pl-PL" sz="1600" dirty="0" smtClean="0">
                <a:latin typeface="Arial" pitchFamily="34" charset="0"/>
                <a:cs typeface="Arial" pitchFamily="34" charset="0"/>
              </a:rPr>
              <a:t> to the </a:t>
            </a:r>
            <a:r>
              <a:rPr lang="pl-PL" sz="1600" dirty="0" err="1" smtClean="0">
                <a:latin typeface="Arial" pitchFamily="34" charset="0"/>
                <a:cs typeface="Arial" pitchFamily="34" charset="0"/>
              </a:rPr>
              <a:t>exit</a:t>
            </a:r>
            <a:r>
              <a:rPr lang="pl-PL" sz="1600" dirty="0" smtClean="0">
                <a:latin typeface="Arial" pitchFamily="34" charset="0"/>
                <a:cs typeface="Arial" pitchFamily="34" charset="0"/>
              </a:rPr>
              <a:t> from </a:t>
            </a:r>
            <a:r>
              <a:rPr lang="pl-PL" sz="1600" dirty="0" err="1" smtClean="0">
                <a:latin typeface="Arial" pitchFamily="34" charset="0"/>
                <a:cs typeface="Arial" pitchFamily="34" charset="0"/>
              </a:rPr>
              <a:t>directix</a:t>
            </a:r>
            <a:r>
              <a:rPr lang="pl-PL" sz="1600" dirty="0" smtClean="0">
                <a:latin typeface="Arial" pitchFamily="34" charset="0"/>
                <a:cs typeface="Arial" pitchFamily="34" charset="0"/>
              </a:rPr>
              <a:t> „Brzeźno” to the </a:t>
            </a:r>
            <a:r>
              <a:rPr lang="pl-PL" sz="1600" dirty="0" err="1" smtClean="0">
                <a:latin typeface="Arial" pitchFamily="34" charset="0"/>
                <a:cs typeface="Arial" pitchFamily="34" charset="0"/>
              </a:rPr>
              <a:t>turning</a:t>
            </a:r>
            <a:r>
              <a:rPr lang="pl-PL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1600" dirty="0" err="1" smtClean="0">
                <a:latin typeface="Arial" pitchFamily="34" charset="0"/>
                <a:cs typeface="Arial" pitchFamily="34" charset="0"/>
              </a:rPr>
              <a:t>basin</a:t>
            </a:r>
            <a:r>
              <a:rPr lang="pl-PL" sz="16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pl-PL" sz="1600" dirty="0" err="1" smtClean="0">
                <a:latin typeface="Arial" pitchFamily="34" charset="0"/>
                <a:cs typeface="Arial" pitchFamily="34" charset="0"/>
              </a:rPr>
              <a:t>next</a:t>
            </a:r>
            <a:r>
              <a:rPr lang="pl-PL" sz="1600" dirty="0" smtClean="0">
                <a:latin typeface="Arial" pitchFamily="34" charset="0"/>
                <a:cs typeface="Arial" pitchFamily="34" charset="0"/>
              </a:rPr>
              <a:t> to </a:t>
            </a:r>
            <a:r>
              <a:rPr lang="pl-PL" sz="1600" dirty="0" err="1" smtClean="0">
                <a:latin typeface="Arial" pitchFamily="34" charset="0"/>
                <a:cs typeface="Arial" pitchFamily="34" charset="0"/>
              </a:rPr>
              <a:t>Wladyslaw</a:t>
            </a:r>
            <a:r>
              <a:rPr lang="pl-PL" sz="1600" dirty="0" smtClean="0">
                <a:latin typeface="Arial" pitchFamily="34" charset="0"/>
                <a:cs typeface="Arial" pitchFamily="34" charset="0"/>
              </a:rPr>
              <a:t> IV </a:t>
            </a:r>
            <a:r>
              <a:rPr lang="pl-PL" sz="1600" dirty="0" err="1" smtClean="0">
                <a:latin typeface="Arial" pitchFamily="34" charset="0"/>
                <a:cs typeface="Arial" pitchFamily="34" charset="0"/>
              </a:rPr>
              <a:t>Basin</a:t>
            </a:r>
            <a:r>
              <a:rPr lang="pl-PL" sz="1600" dirty="0" smtClean="0">
                <a:latin typeface="Arial" pitchFamily="34" charset="0"/>
                <a:cs typeface="Arial" pitchFamily="34" charset="0"/>
              </a:rPr>
              <a:t> and Westerplatte in the </a:t>
            </a:r>
            <a:r>
              <a:rPr lang="pl-PL" sz="1600" dirty="0" err="1" smtClean="0">
                <a:latin typeface="Arial" pitchFamily="34" charset="0"/>
                <a:cs typeface="Arial" pitchFamily="34" charset="0"/>
              </a:rPr>
              <a:t>Internal</a:t>
            </a:r>
            <a:r>
              <a:rPr lang="pl-PL" sz="1600" dirty="0" smtClean="0">
                <a:latin typeface="Arial" pitchFamily="34" charset="0"/>
                <a:cs typeface="Arial" pitchFamily="34" charset="0"/>
              </a:rPr>
              <a:t> Port.</a:t>
            </a:r>
            <a:endParaRPr lang="pl-PL" sz="16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1049285" y="1171248"/>
            <a:ext cx="1197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l-PL" sz="1800" b="1" u="sng" dirty="0" smtClean="0">
                <a:latin typeface="Arial" pitchFamily="34" charset="0"/>
                <a:ea typeface="Times New Roman" pitchFamily="18" charset="0"/>
              </a:rPr>
              <a:t>Influence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551793" y="4638717"/>
            <a:ext cx="9806152" cy="2616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5235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1600" b="1" dirty="0" err="1" smtClean="0">
                <a:latin typeface="Arial" pitchFamily="34" charset="0"/>
                <a:cs typeface="Arial" pitchFamily="34" charset="0"/>
              </a:rPr>
              <a:t>In</a:t>
            </a:r>
            <a:r>
              <a:rPr kumimoji="0" lang="pl-PL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directly</a:t>
            </a:r>
            <a:r>
              <a:rPr kumimoji="0" lang="pl-PL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,</a:t>
            </a:r>
            <a:r>
              <a:rPr lang="pl-PL" sz="1600" b="1" dirty="0" smtClean="0">
                <a:latin typeface="Arial" pitchFamily="34" charset="0"/>
                <a:cs typeface="Arial" pitchFamily="34" charset="0"/>
              </a:rPr>
              <a:t> Project </a:t>
            </a:r>
            <a:r>
              <a:rPr lang="pl-PL" sz="1600" b="1" dirty="0" err="1" smtClean="0">
                <a:latin typeface="Arial" pitchFamily="34" charset="0"/>
                <a:cs typeface="Arial" pitchFamily="34" charset="0"/>
              </a:rPr>
              <a:t>will</a:t>
            </a:r>
            <a:r>
              <a:rPr lang="pl-PL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1600" b="1" dirty="0" err="1" smtClean="0">
                <a:latin typeface="Arial" pitchFamily="34" charset="0"/>
                <a:cs typeface="Arial" pitchFamily="34" charset="0"/>
              </a:rPr>
              <a:t>affect</a:t>
            </a:r>
            <a:r>
              <a:rPr kumimoji="0" lang="pl-PL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pl-PL" sz="16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l</a:t>
            </a:r>
            <a:r>
              <a:rPr kumimoji="0" lang="pl-PL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ocally</a:t>
            </a:r>
            <a:r>
              <a:rPr kumimoji="0" lang="pl-PL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– </a:t>
            </a:r>
            <a:r>
              <a:rPr kumimoji="0" lang="pl-PL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on the </a:t>
            </a:r>
            <a:r>
              <a:rPr kumimoji="0" lang="pl-PL" sz="16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economy</a:t>
            </a:r>
            <a:r>
              <a:rPr kumimoji="0" lang="pl-PL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development of </a:t>
            </a:r>
            <a:r>
              <a:rPr kumimoji="0" lang="pl-PL" sz="16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city</a:t>
            </a:r>
            <a:r>
              <a:rPr kumimoji="0" lang="pl-PL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pl-PL" sz="16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areas</a:t>
            </a:r>
            <a:r>
              <a:rPr kumimoji="0" lang="pl-PL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pl-PL" sz="16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next</a:t>
            </a:r>
            <a:r>
              <a:rPr kumimoji="0" lang="pl-PL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to port and development of transport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l-PL" sz="16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pl-PL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pl-PL" sz="16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p</a:t>
            </a:r>
            <a:r>
              <a:rPr kumimoji="0" lang="pl-PL" sz="16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otential</a:t>
            </a:r>
            <a:r>
              <a:rPr kumimoji="0" lang="pl-PL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of the </a:t>
            </a:r>
            <a:r>
              <a:rPr kumimoji="0" lang="pl-PL" sz="16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city</a:t>
            </a:r>
            <a:r>
              <a:rPr kumimoji="0" lang="pl-PL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pl-PL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regionally</a:t>
            </a: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– on the </a:t>
            </a:r>
            <a:r>
              <a:rPr kumimoji="0" lang="pl-PL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enhancement</a:t>
            </a: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of</a:t>
            </a:r>
            <a:r>
              <a:rPr lang="pl-PL" sz="16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pl-PL" sz="16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competitiveness</a:t>
            </a:r>
            <a:r>
              <a:rPr lang="pl-PL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of </a:t>
            </a:r>
            <a:r>
              <a:rPr lang="pl-PL" sz="16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Pomeranian</a:t>
            </a:r>
            <a:r>
              <a:rPr lang="pl-PL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pl-PL" sz="16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District</a:t>
            </a:r>
            <a:r>
              <a:rPr lang="pl-PL" sz="16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by </a:t>
            </a:r>
            <a:r>
              <a:rPr lang="pl-PL" sz="16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improving</a:t>
            </a:r>
            <a:r>
              <a:rPr lang="pl-PL" sz="16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pl-PL" sz="16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16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pl-PL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pl-PL" sz="16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accessibility</a:t>
            </a:r>
            <a:r>
              <a:rPr lang="pl-PL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of </a:t>
            </a:r>
            <a:r>
              <a:rPr lang="pl-PL" sz="16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comunication</a:t>
            </a:r>
            <a:r>
              <a:rPr lang="pl-PL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to the Port of Gdańsk from the </a:t>
            </a:r>
            <a:r>
              <a:rPr lang="pl-PL" sz="16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sea</a:t>
            </a:r>
            <a:r>
              <a:rPr lang="pl-PL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pl-PL" sz="16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side</a:t>
            </a: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pl-PL" sz="16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overregional</a:t>
            </a:r>
            <a:r>
              <a:rPr lang="pl-PL" sz="16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– </a:t>
            </a:r>
            <a:r>
              <a:rPr lang="en-US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It </a:t>
            </a:r>
            <a:r>
              <a:rPr lang="en-US" sz="16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is the most important area of the Project, appropriate to a very high degree of </a:t>
            </a:r>
            <a:endParaRPr lang="pl-PL" sz="16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16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pl-PL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significance </a:t>
            </a:r>
            <a:r>
              <a:rPr lang="en-US" sz="16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Port of </a:t>
            </a:r>
            <a:r>
              <a:rPr lang="en-US" sz="16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Gdańsk</a:t>
            </a:r>
            <a:r>
              <a:rPr lang="en-US" sz="16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in the national transport and logistics. Safe for users, modern infrastructure of </a:t>
            </a:r>
            <a:r>
              <a:rPr lang="pl-PL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16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pl-PL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access </a:t>
            </a:r>
            <a:r>
              <a:rPr lang="en-US" sz="16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to the port has an indirect impact on the conditions of the enterprise, including Polish import and </a:t>
            </a:r>
            <a:r>
              <a:rPr lang="pl-PL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16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pl-PL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export</a:t>
            </a:r>
            <a:r>
              <a:rPr lang="en-US" sz="16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, and </a:t>
            </a:r>
            <a:r>
              <a:rPr lang="pl-PL" sz="16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thus</a:t>
            </a:r>
            <a:r>
              <a:rPr lang="pl-PL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on </a:t>
            </a:r>
            <a:r>
              <a:rPr lang="en-US" sz="16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tens of thousands of Polish entrepreneurs</a:t>
            </a: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1049285" y="1575772"/>
            <a:ext cx="802727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 smtClean="0">
                <a:latin typeface="Arial" pitchFamily="34" charset="0"/>
                <a:cs typeface="Arial" pitchFamily="34" charset="0"/>
              </a:rPr>
              <a:t>The East </a:t>
            </a:r>
            <a:r>
              <a:rPr lang="pl-PL" sz="1400" dirty="0" err="1" smtClean="0">
                <a:latin typeface="Arial" pitchFamily="34" charset="0"/>
                <a:cs typeface="Arial" pitchFamily="34" charset="0"/>
              </a:rPr>
              <a:t>breakwater</a:t>
            </a:r>
            <a:r>
              <a:rPr lang="pl-PL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1400" dirty="0" err="1" smtClean="0">
                <a:latin typeface="Arial" pitchFamily="34" charset="0"/>
                <a:cs typeface="Arial" pitchFamily="34" charset="0"/>
              </a:rPr>
              <a:t>before</a:t>
            </a:r>
            <a:r>
              <a:rPr lang="pl-PL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1400" dirty="0" err="1" smtClean="0">
                <a:latin typeface="Arial" pitchFamily="34" charset="0"/>
                <a:cs typeface="Arial" pitchFamily="34" charset="0"/>
              </a:rPr>
              <a:t>modernisation</a:t>
            </a:r>
            <a:r>
              <a:rPr lang="pl-PL" sz="1400" dirty="0" smtClean="0">
                <a:latin typeface="Arial" pitchFamily="34" charset="0"/>
                <a:cs typeface="Arial" pitchFamily="34" charset="0"/>
              </a:rPr>
              <a:t>.</a:t>
            </a:r>
            <a:endParaRPr lang="pl-PL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69" name="Picture 1" descr="W:\Wspolny_folder\POIiŚ\00 CUPT\01 Projekty\Falochron wschodni\PROMOCJA\konferenecja zamykająca\realizacja\broszura\zdjecia\miniatury\IMG_1924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9286" y="1994681"/>
            <a:ext cx="4013636" cy="2624936"/>
          </a:xfrm>
          <a:prstGeom prst="rect">
            <a:avLst/>
          </a:prstGeom>
          <a:noFill/>
        </p:spPr>
      </p:pic>
      <p:sp>
        <p:nvSpPr>
          <p:cNvPr id="2" name="pole tekstowe 1"/>
          <p:cNvSpPr txBox="1"/>
          <p:nvPr/>
        </p:nvSpPr>
        <p:spPr>
          <a:xfrm>
            <a:off x="529177" y="463362"/>
            <a:ext cx="9636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pl-PL" b="1" dirty="0">
                <a:solidFill>
                  <a:srgbClr val="0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imes New Roman" pitchFamily="18" charset="0"/>
              </a:rPr>
              <a:t>MODERNISATION OF THE ENTRANCE TO THE INTERNAL PORT (in Gdańsk). </a:t>
            </a:r>
          </a:p>
          <a:p>
            <a:pPr lvl="0" algn="ctr"/>
            <a:r>
              <a:rPr lang="pl-PL" b="1" dirty="0">
                <a:solidFill>
                  <a:srgbClr val="0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imes New Roman" pitchFamily="18" charset="0"/>
              </a:rPr>
              <a:t>STARGE I – RECONSTRUCTION OF EAST BREAKWATER</a:t>
            </a:r>
            <a:endParaRPr lang="pl-PL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42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/>
          <p:cNvSpPr/>
          <p:nvPr/>
        </p:nvSpPr>
        <p:spPr>
          <a:xfrm>
            <a:off x="545124" y="1067262"/>
            <a:ext cx="204414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pl-PL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The </a:t>
            </a:r>
            <a:r>
              <a:rPr kumimoji="0" lang="pl-PL" sz="16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material</a:t>
            </a:r>
            <a:r>
              <a:rPr kumimoji="0" lang="pl-PL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r>
              <a:rPr kumimoji="0" lang="pl-PL" sz="16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scope</a:t>
            </a: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545125" y="1407559"/>
            <a:ext cx="9030682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en-US" sz="1800" dirty="0">
                <a:latin typeface="Arial" pitchFamily="34" charset="0"/>
                <a:ea typeface="Times New Roman" pitchFamily="18" charset="0"/>
              </a:rPr>
              <a:t>Material scope of work included the implementation of the following </a:t>
            </a:r>
            <a:r>
              <a:rPr lang="en-US" sz="1800" dirty="0" smtClean="0">
                <a:latin typeface="Arial" pitchFamily="34" charset="0"/>
                <a:ea typeface="Times New Roman" pitchFamily="18" charset="0"/>
              </a:rPr>
              <a:t>elements</a:t>
            </a: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: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228600" algn="l"/>
              </a:tabLst>
            </a:pPr>
            <a:r>
              <a:rPr lang="pl-PL" sz="1800" dirty="0" smtClean="0">
                <a:latin typeface="Arial" pitchFamily="34" charset="0"/>
                <a:ea typeface="Times New Roman" pitchFamily="18" charset="0"/>
              </a:rPr>
              <a:t> </a:t>
            </a:r>
            <a:r>
              <a:rPr lang="en-US" sz="1800" dirty="0">
                <a:latin typeface="Arial" pitchFamily="34" charset="0"/>
                <a:ea typeface="Times New Roman" pitchFamily="18" charset="0"/>
              </a:rPr>
              <a:t>Renovation of the existing structure of the breakwater, used as a skeleton structure of the </a:t>
            </a:r>
            <a:r>
              <a:rPr lang="en-US" sz="1800" dirty="0" smtClean="0">
                <a:latin typeface="Arial" pitchFamily="34" charset="0"/>
                <a:ea typeface="Times New Roman" pitchFamily="18" charset="0"/>
              </a:rPr>
              <a:t>breakwater</a:t>
            </a: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,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228600" algn="l"/>
              </a:tabLst>
            </a:pP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algn="just" eaLnBrk="0" hangingPunct="0">
              <a:buFontTx/>
              <a:buChar char="•"/>
              <a:tabLst>
                <a:tab pos="228600" algn="l"/>
              </a:tabLst>
            </a:pP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lang="en-US" sz="1800" dirty="0">
                <a:latin typeface="Arial" pitchFamily="34" charset="0"/>
                <a:ea typeface="Times New Roman" pitchFamily="18" charset="0"/>
              </a:rPr>
              <a:t>Strengthen the construction of the breakwater head along with the implementation of the </a:t>
            </a:r>
            <a:r>
              <a:rPr lang="en-US" sz="1800" dirty="0" smtClean="0">
                <a:latin typeface="Arial" pitchFamily="34" charset="0"/>
                <a:ea typeface="Times New Roman" pitchFamily="18" charset="0"/>
              </a:rPr>
              <a:t>outside</a:t>
            </a:r>
            <a:r>
              <a:rPr lang="pl-PL" sz="1800" dirty="0" smtClean="0">
                <a:latin typeface="Arial" pitchFamily="34" charset="0"/>
                <a:ea typeface="Times New Roman" pitchFamily="18" charset="0"/>
              </a:rPr>
              <a:t> </a:t>
            </a:r>
            <a:r>
              <a:rPr lang="pl-PL" sz="1800" dirty="0" err="1" smtClean="0">
                <a:latin typeface="Arial" pitchFamily="34" charset="0"/>
                <a:ea typeface="Times New Roman" pitchFamily="18" charset="0"/>
              </a:rPr>
              <a:t>wave</a:t>
            </a:r>
            <a:r>
              <a:rPr lang="pl-PL" sz="1800" dirty="0" smtClean="0">
                <a:latin typeface="Arial" pitchFamily="34" charset="0"/>
                <a:ea typeface="Times New Roman" pitchFamily="18" charset="0"/>
              </a:rPr>
              <a:t> </a:t>
            </a:r>
            <a:r>
              <a:rPr lang="en-US" sz="1800" dirty="0">
                <a:latin typeface="Arial" pitchFamily="34" charset="0"/>
                <a:ea typeface="Times New Roman" pitchFamily="18" charset="0"/>
              </a:rPr>
              <a:t>absorbing and dissipating </a:t>
            </a:r>
            <a:r>
              <a:rPr lang="en-US" sz="1800" dirty="0" err="1" smtClean="0">
                <a:latin typeface="Arial" pitchFamily="34" charset="0"/>
                <a:ea typeface="Times New Roman" pitchFamily="18" charset="0"/>
              </a:rPr>
              <a:t>constructio</a:t>
            </a:r>
            <a:r>
              <a:rPr lang="pl-PL" sz="1800" dirty="0" smtClean="0">
                <a:latin typeface="Arial" pitchFamily="34" charset="0"/>
                <a:ea typeface="Times New Roman" pitchFamily="18" charset="0"/>
              </a:rPr>
              <a:t>n,</a:t>
            </a:r>
            <a:r>
              <a:rPr lang="en-US" sz="1800" dirty="0" smtClean="0">
                <a:latin typeface="Arial" pitchFamily="34" charset="0"/>
                <a:ea typeface="Times New Roman" pitchFamily="18" charset="0"/>
              </a:rPr>
              <a:t> </a:t>
            </a:r>
            <a:r>
              <a:rPr lang="pl-PL" sz="1800" dirty="0" smtClean="0">
                <a:latin typeface="Arial" pitchFamily="34" charset="0"/>
                <a:ea typeface="Times New Roman" pitchFamily="18" charset="0"/>
              </a:rPr>
              <a:t>by </a:t>
            </a:r>
            <a:r>
              <a:rPr lang="en-US" sz="1800" dirty="0" smtClean="0">
                <a:latin typeface="Arial" pitchFamily="34" charset="0"/>
                <a:ea typeface="Times New Roman" pitchFamily="18" charset="0"/>
              </a:rPr>
              <a:t>raising the</a:t>
            </a:r>
            <a:r>
              <a:rPr lang="pl-PL" sz="1800" dirty="0" smtClean="0">
                <a:latin typeface="Arial" pitchFamily="34" charset="0"/>
                <a:ea typeface="Times New Roman" pitchFamily="18" charset="0"/>
              </a:rPr>
              <a:t> </a:t>
            </a:r>
            <a:r>
              <a:rPr lang="pl-PL" sz="1800" dirty="0" err="1" smtClean="0">
                <a:latin typeface="Arial" pitchFamily="34" charset="0"/>
                <a:ea typeface="Times New Roman" pitchFamily="18" charset="0"/>
              </a:rPr>
              <a:t>elevation</a:t>
            </a:r>
            <a:r>
              <a:rPr lang="en-US" sz="1800" dirty="0" smtClean="0">
                <a:latin typeface="Arial" pitchFamily="34" charset="0"/>
                <a:ea typeface="Times New Roman" pitchFamily="18" charset="0"/>
              </a:rPr>
              <a:t> </a:t>
            </a:r>
            <a:r>
              <a:rPr lang="en-US" sz="1800" dirty="0">
                <a:latin typeface="Arial" pitchFamily="34" charset="0"/>
                <a:ea typeface="Times New Roman" pitchFamily="18" charset="0"/>
              </a:rPr>
              <a:t>height of </a:t>
            </a:r>
            <a:r>
              <a:rPr lang="en-US" sz="1800" dirty="0" smtClean="0">
                <a:latin typeface="Arial" pitchFamily="34" charset="0"/>
                <a:ea typeface="Times New Roman" pitchFamily="18" charset="0"/>
              </a:rPr>
              <a:t>the breakwater</a:t>
            </a:r>
            <a:r>
              <a:rPr lang="pl-PL" sz="1800" dirty="0" smtClean="0">
                <a:latin typeface="Arial" pitchFamily="34" charset="0"/>
                <a:ea typeface="Times New Roman" pitchFamily="18" charset="0"/>
              </a:rPr>
              <a:t> </a:t>
            </a:r>
            <a:r>
              <a:rPr lang="pl-PL" sz="1800" dirty="0" err="1" smtClean="0">
                <a:latin typeface="Arial" pitchFamily="34" charset="0"/>
                <a:ea typeface="Times New Roman" pitchFamily="18" charset="0"/>
              </a:rPr>
              <a:t>overhead</a:t>
            </a:r>
            <a:r>
              <a:rPr lang="en-US" sz="1800" dirty="0" smtClean="0">
                <a:latin typeface="Arial" pitchFamily="34" charset="0"/>
                <a:ea typeface="Times New Roman" pitchFamily="18" charset="0"/>
              </a:rPr>
              <a:t> </a:t>
            </a:r>
            <a:r>
              <a:rPr lang="en-US" sz="1800" dirty="0">
                <a:latin typeface="Arial" pitchFamily="34" charset="0"/>
                <a:ea typeface="Times New Roman" pitchFamily="18" charset="0"/>
              </a:rPr>
              <a:t>to + </a:t>
            </a:r>
            <a:r>
              <a:rPr lang="en-US" sz="1800" dirty="0" smtClean="0">
                <a:latin typeface="Arial" pitchFamily="34" charset="0"/>
                <a:ea typeface="Times New Roman" pitchFamily="18" charset="0"/>
              </a:rPr>
              <a:t>4.2m</a:t>
            </a:r>
            <a:r>
              <a:rPr lang="pl-PL" sz="1800" dirty="0" smtClean="0">
                <a:latin typeface="Arial" pitchFamily="34" charset="0"/>
                <a:ea typeface="Times New Roman" pitchFamily="18" charset="0"/>
              </a:rPr>
              <a:t> - </a:t>
            </a:r>
            <a:r>
              <a:rPr lang="en-US" sz="1800" dirty="0" smtClean="0">
                <a:latin typeface="Arial" pitchFamily="34" charset="0"/>
                <a:ea typeface="Times New Roman" pitchFamily="18" charset="0"/>
              </a:rPr>
              <a:t> </a:t>
            </a:r>
            <a:r>
              <a:rPr lang="en-US" sz="1800" dirty="0">
                <a:latin typeface="Arial" pitchFamily="34" charset="0"/>
                <a:ea typeface="Times New Roman" pitchFamily="18" charset="0"/>
              </a:rPr>
              <a:t>length 754 meters, </a:t>
            </a:r>
            <a:endParaRPr lang="pl-PL" sz="1800" dirty="0" smtClean="0">
              <a:latin typeface="Arial" pitchFamily="34" charset="0"/>
              <a:ea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endParaRPr lang="pl-PL" sz="1800" dirty="0" smtClean="0">
              <a:latin typeface="Arial" pitchFamily="34" charset="0"/>
              <a:ea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en-US" sz="1800" dirty="0" smtClean="0">
                <a:latin typeface="Arial" pitchFamily="34" charset="0"/>
                <a:ea typeface="Times New Roman" pitchFamily="18" charset="0"/>
              </a:rPr>
              <a:t> </a:t>
            </a:r>
            <a:r>
              <a:rPr lang="en-US" sz="1800" dirty="0">
                <a:latin typeface="Arial" pitchFamily="34" charset="0"/>
                <a:ea typeface="Times New Roman" pitchFamily="18" charset="0"/>
              </a:rPr>
              <a:t>Execution </a:t>
            </a:r>
            <a:r>
              <a:rPr lang="en-US" sz="1800" dirty="0" smtClean="0">
                <a:latin typeface="Arial" pitchFamily="34" charset="0"/>
                <a:ea typeface="Times New Roman" pitchFamily="18" charset="0"/>
              </a:rPr>
              <a:t>of</a:t>
            </a:r>
            <a:r>
              <a:rPr lang="pl-PL" sz="1800" dirty="0" smtClean="0">
                <a:latin typeface="Arial" pitchFamily="34" charset="0"/>
                <a:ea typeface="Times New Roman" pitchFamily="18" charset="0"/>
              </a:rPr>
              <a:t> </a:t>
            </a:r>
            <a:r>
              <a:rPr lang="pl-PL" sz="1800" dirty="0" err="1" smtClean="0">
                <a:latin typeface="Arial" pitchFamily="34" charset="0"/>
                <a:ea typeface="Times New Roman" pitchFamily="18" charset="0"/>
              </a:rPr>
              <a:t>wave</a:t>
            </a:r>
            <a:r>
              <a:rPr lang="pl-PL" sz="1800" dirty="0" smtClean="0">
                <a:latin typeface="Arial" pitchFamily="34" charset="0"/>
                <a:ea typeface="Times New Roman" pitchFamily="18" charset="0"/>
              </a:rPr>
              <a:t> </a:t>
            </a:r>
            <a:r>
              <a:rPr lang="pl-PL" sz="1800" dirty="0" err="1" smtClean="0">
                <a:latin typeface="Arial" pitchFamily="34" charset="0"/>
                <a:ea typeface="Times New Roman" pitchFamily="18" charset="0"/>
              </a:rPr>
              <a:t>dissipating</a:t>
            </a:r>
            <a:r>
              <a:rPr lang="pl-PL" sz="1800" dirty="0" smtClean="0">
                <a:latin typeface="Arial" pitchFamily="34" charset="0"/>
                <a:ea typeface="Times New Roman" pitchFamily="18" charset="0"/>
              </a:rPr>
              <a:t> </a:t>
            </a:r>
            <a:r>
              <a:rPr lang="en-US" sz="1800" dirty="0" smtClean="0">
                <a:latin typeface="Arial" pitchFamily="34" charset="0"/>
                <a:ea typeface="Times New Roman" pitchFamily="18" charset="0"/>
              </a:rPr>
              <a:t>construction</a:t>
            </a:r>
            <a:r>
              <a:rPr lang="pl-PL" sz="1800" dirty="0" smtClean="0">
                <a:latin typeface="Arial" pitchFamily="34" charset="0"/>
                <a:ea typeface="Times New Roman" pitchFamily="18" charset="0"/>
              </a:rPr>
              <a:t> on </a:t>
            </a:r>
            <a:r>
              <a:rPr lang="en-US" sz="1800" dirty="0" smtClean="0">
                <a:latin typeface="Arial" pitchFamily="34" charset="0"/>
                <a:ea typeface="Times New Roman" pitchFamily="18" charset="0"/>
              </a:rPr>
              <a:t>the west</a:t>
            </a:r>
            <a:r>
              <a:rPr lang="pl-PL" sz="1800" dirty="0" smtClean="0">
                <a:latin typeface="Arial" pitchFamily="34" charset="0"/>
                <a:ea typeface="Times New Roman" pitchFamily="18" charset="0"/>
              </a:rPr>
              <a:t> </a:t>
            </a:r>
            <a:r>
              <a:rPr lang="pl-PL" sz="1800" dirty="0" err="1" smtClean="0">
                <a:latin typeface="Arial" pitchFamily="34" charset="0"/>
                <a:ea typeface="Times New Roman" pitchFamily="18" charset="0"/>
              </a:rPr>
              <a:t>side</a:t>
            </a:r>
            <a:r>
              <a:rPr lang="pl-PL" sz="1800" dirty="0" smtClean="0">
                <a:latin typeface="Arial" pitchFamily="34" charset="0"/>
                <a:ea typeface="Times New Roman" pitchFamily="18" charset="0"/>
              </a:rPr>
              <a:t> of the</a:t>
            </a:r>
            <a:r>
              <a:rPr lang="en-US" sz="1800" dirty="0" smtClean="0">
                <a:latin typeface="Arial" pitchFamily="34" charset="0"/>
                <a:ea typeface="Times New Roman" pitchFamily="18" charset="0"/>
              </a:rPr>
              <a:t> </a:t>
            </a:r>
            <a:r>
              <a:rPr lang="en-US" sz="1800" dirty="0">
                <a:latin typeface="Arial" pitchFamily="34" charset="0"/>
                <a:ea typeface="Times New Roman" pitchFamily="18" charset="0"/>
              </a:rPr>
              <a:t>breakwater (from the fairway) - length of 650m</a:t>
            </a: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,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endParaRPr lang="pl-PL" sz="1800" dirty="0" smtClean="0">
              <a:latin typeface="Arial" pitchFamily="34" charset="0"/>
              <a:ea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pl-PL" sz="1800" dirty="0" smtClean="0">
                <a:latin typeface="Arial" pitchFamily="34" charset="0"/>
                <a:ea typeface="Times New Roman" pitchFamily="18" charset="0"/>
              </a:rPr>
              <a:t> </a:t>
            </a:r>
            <a:r>
              <a:rPr lang="en-US" sz="1800" dirty="0" smtClean="0">
                <a:latin typeface="Arial" pitchFamily="34" charset="0"/>
                <a:ea typeface="Times New Roman" pitchFamily="18" charset="0"/>
              </a:rPr>
              <a:t>Execution</a:t>
            </a:r>
            <a:r>
              <a:rPr lang="pl-PL" sz="1800" dirty="0" smtClean="0">
                <a:latin typeface="Arial" pitchFamily="34" charset="0"/>
                <a:ea typeface="Times New Roman" pitchFamily="18" charset="0"/>
              </a:rPr>
              <a:t> of the</a:t>
            </a:r>
            <a:r>
              <a:rPr lang="en-US" sz="1800" dirty="0" smtClean="0">
                <a:latin typeface="Arial" pitchFamily="34" charset="0"/>
                <a:ea typeface="Times New Roman" pitchFamily="18" charset="0"/>
              </a:rPr>
              <a:t> </a:t>
            </a:r>
            <a:r>
              <a:rPr lang="en-US" sz="1800" dirty="0">
                <a:latin typeface="Arial" pitchFamily="34" charset="0"/>
                <a:ea typeface="Times New Roman" pitchFamily="18" charset="0"/>
              </a:rPr>
              <a:t>wharf for the hydrographic </a:t>
            </a:r>
            <a:r>
              <a:rPr lang="en-US" sz="1800" dirty="0" smtClean="0">
                <a:latin typeface="Arial" pitchFamily="34" charset="0"/>
                <a:ea typeface="Times New Roman" pitchFamily="18" charset="0"/>
              </a:rPr>
              <a:t>ship's service </a:t>
            </a:r>
            <a:r>
              <a:rPr lang="en-US" sz="1800" dirty="0">
                <a:latin typeface="Arial" pitchFamily="34" charset="0"/>
                <a:ea typeface="Times New Roman" pitchFamily="18" charset="0"/>
              </a:rPr>
              <a:t>of the maritime administration </a:t>
            </a:r>
            <a:r>
              <a:rPr lang="en-US" sz="1800" dirty="0" smtClean="0">
                <a:latin typeface="Arial" pitchFamily="34" charset="0"/>
                <a:ea typeface="Times New Roman" pitchFamily="18" charset="0"/>
              </a:rPr>
              <a:t>- </a:t>
            </a:r>
            <a:r>
              <a:rPr lang="en-US" sz="1800" dirty="0">
                <a:latin typeface="Arial" pitchFamily="34" charset="0"/>
                <a:ea typeface="Times New Roman" pitchFamily="18" charset="0"/>
              </a:rPr>
              <a:t>the length of 63 m</a:t>
            </a:r>
            <a:r>
              <a:rPr lang="en-US" sz="1800" dirty="0" smtClean="0">
                <a:latin typeface="Arial" pitchFamily="34" charset="0"/>
                <a:ea typeface="Times New Roman" pitchFamily="18" charset="0"/>
              </a:rPr>
              <a:t>.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lang="en-US" sz="1800" dirty="0">
                <a:latin typeface="Arial" pitchFamily="34" charset="0"/>
                <a:ea typeface="Times New Roman" pitchFamily="18" charset="0"/>
              </a:rPr>
              <a:t>Construction of a new breakwater </a:t>
            </a:r>
            <a:r>
              <a:rPr lang="en-US" sz="1800" dirty="0" smtClean="0">
                <a:latin typeface="Arial" pitchFamily="34" charset="0"/>
                <a:ea typeface="Times New Roman" pitchFamily="18" charset="0"/>
              </a:rPr>
              <a:t>direct</a:t>
            </a:r>
            <a:r>
              <a:rPr lang="pl-PL" sz="1800" dirty="0" smtClean="0">
                <a:latin typeface="Arial" pitchFamily="34" charset="0"/>
                <a:ea typeface="Times New Roman" pitchFamily="18" charset="0"/>
              </a:rPr>
              <a:t>r</a:t>
            </a:r>
            <a:r>
              <a:rPr lang="en-US" sz="1800" dirty="0" smtClean="0">
                <a:latin typeface="Arial" pitchFamily="34" charset="0"/>
                <a:ea typeface="Times New Roman" pitchFamily="18" charset="0"/>
              </a:rPr>
              <a:t>ix </a:t>
            </a:r>
            <a:r>
              <a:rPr lang="en-US" sz="1800" dirty="0">
                <a:latin typeface="Arial" pitchFamily="34" charset="0"/>
                <a:ea typeface="Times New Roman" pitchFamily="18" charset="0"/>
              </a:rPr>
              <a:t>and </a:t>
            </a:r>
            <a:r>
              <a:rPr lang="en-US" sz="1800" dirty="0" smtClean="0">
                <a:latin typeface="Arial" pitchFamily="34" charset="0"/>
                <a:ea typeface="Times New Roman" pitchFamily="18" charset="0"/>
              </a:rPr>
              <a:t>its</a:t>
            </a:r>
            <a:r>
              <a:rPr lang="pl-PL" sz="1800" dirty="0" smtClean="0">
                <a:latin typeface="Arial" pitchFamily="34" charset="0"/>
                <a:ea typeface="Times New Roman" pitchFamily="18" charset="0"/>
              </a:rPr>
              <a:t> </a:t>
            </a:r>
            <a:r>
              <a:rPr lang="pl-PL" sz="1800" dirty="0" err="1" smtClean="0">
                <a:latin typeface="Arial" pitchFamily="34" charset="0"/>
                <a:ea typeface="Times New Roman" pitchFamily="18" charset="0"/>
              </a:rPr>
              <a:t>equipment</a:t>
            </a: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,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lang="en-US" sz="1800" dirty="0">
                <a:latin typeface="Arial" pitchFamily="34" charset="0"/>
                <a:ea typeface="Times New Roman" pitchFamily="18" charset="0"/>
              </a:rPr>
              <a:t>Installation of a modern system of aids to navigation </a:t>
            </a:r>
            <a:r>
              <a:rPr lang="en-US" sz="1800" dirty="0" smtClean="0">
                <a:latin typeface="Arial" pitchFamily="34" charset="0"/>
                <a:ea typeface="Times New Roman" pitchFamily="18" charset="0"/>
              </a:rPr>
              <a:t>buoys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lang="pl-PL" sz="1800" dirty="0" err="1" smtClean="0">
                <a:latin typeface="Arial" pitchFamily="34" charset="0"/>
                <a:ea typeface="Times New Roman" pitchFamily="18" charset="0"/>
              </a:rPr>
              <a:t>Execution</a:t>
            </a:r>
            <a:r>
              <a:rPr lang="pl-PL" sz="1800" dirty="0" smtClean="0">
                <a:latin typeface="Arial" pitchFamily="34" charset="0"/>
                <a:ea typeface="Times New Roman" pitchFamily="18" charset="0"/>
              </a:rPr>
              <a:t> of </a:t>
            </a:r>
            <a:r>
              <a:rPr lang="pl-PL" sz="1800" dirty="0" err="1" smtClean="0">
                <a:latin typeface="Arial" pitchFamily="34" charset="0"/>
                <a:ea typeface="Times New Roman" pitchFamily="18" charset="0"/>
              </a:rPr>
              <a:t>underwater</a:t>
            </a:r>
            <a:r>
              <a:rPr lang="pl-PL" sz="1800" dirty="0" smtClean="0">
                <a:latin typeface="Arial" pitchFamily="34" charset="0"/>
                <a:ea typeface="Times New Roman" pitchFamily="18" charset="0"/>
              </a:rPr>
              <a:t> </a:t>
            </a:r>
            <a:r>
              <a:rPr lang="pl-PL" sz="1800" dirty="0" err="1" smtClean="0">
                <a:latin typeface="Arial" pitchFamily="34" charset="0"/>
                <a:ea typeface="Times New Roman" pitchFamily="18" charset="0"/>
              </a:rPr>
              <a:t>stone</a:t>
            </a:r>
            <a:r>
              <a:rPr lang="pl-PL" sz="1800" dirty="0" smtClean="0">
                <a:latin typeface="Arial" pitchFamily="34" charset="0"/>
                <a:ea typeface="Times New Roman" pitchFamily="18" charset="0"/>
              </a:rPr>
              <a:t> </a:t>
            </a:r>
            <a:r>
              <a:rPr lang="pl-PL" sz="1800" dirty="0" err="1" smtClean="0">
                <a:latin typeface="Arial" pitchFamily="34" charset="0"/>
                <a:ea typeface="Times New Roman" pitchFamily="18" charset="0"/>
              </a:rPr>
              <a:t>covering</a:t>
            </a: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,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pl-PL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Execution</a:t>
            </a: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of </a:t>
            </a:r>
            <a:r>
              <a:rPr kumimoji="0" lang="pl-PL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dredging</a:t>
            </a: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pl-PL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works</a:t>
            </a: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545125" y="394138"/>
            <a:ext cx="9636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pl-PL" b="1" dirty="0">
                <a:solidFill>
                  <a:srgbClr val="0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imes New Roman" pitchFamily="18" charset="0"/>
              </a:rPr>
              <a:t>MODERNISATION OF THE ENTRANCE TO THE INTERNAL PORT (in Gdańsk). </a:t>
            </a:r>
          </a:p>
          <a:p>
            <a:pPr lvl="0" algn="ctr"/>
            <a:r>
              <a:rPr lang="pl-PL" b="1" dirty="0">
                <a:solidFill>
                  <a:srgbClr val="0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imes New Roman" pitchFamily="18" charset="0"/>
              </a:rPr>
              <a:t>STARGE I – RECONSTRUCTION OF EAST BREAKWATER</a:t>
            </a:r>
            <a:endParaRPr lang="pl-PL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35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816496" y="1170414"/>
            <a:ext cx="17363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just"/>
            <a:r>
              <a:rPr lang="pl-PL" sz="1400" b="1" u="sng" dirty="0">
                <a:latin typeface="Arial" pitchFamily="34" charset="0"/>
              </a:rPr>
              <a:t>Project </a:t>
            </a:r>
            <a:r>
              <a:rPr lang="pl-PL" sz="1400" b="1" u="sng" dirty="0" err="1">
                <a:latin typeface="Arial" pitchFamily="34" charset="0"/>
              </a:rPr>
              <a:t>realisation</a:t>
            </a:r>
            <a:endParaRPr lang="pl-PL" sz="1400" dirty="0">
              <a:latin typeface="Arial" pitchFamily="34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555539" y="362608"/>
            <a:ext cx="9636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pl-PL" b="1" dirty="0">
                <a:solidFill>
                  <a:srgbClr val="0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imes New Roman" pitchFamily="18" charset="0"/>
              </a:rPr>
              <a:t>MODERNISATION OF THE ENTRANCE TO THE INTERNAL PORT (in Gdańsk). </a:t>
            </a:r>
          </a:p>
          <a:p>
            <a:pPr lvl="0" algn="ctr"/>
            <a:r>
              <a:rPr lang="pl-PL" b="1" dirty="0">
                <a:solidFill>
                  <a:srgbClr val="0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imes New Roman" pitchFamily="18" charset="0"/>
              </a:rPr>
              <a:t>STARGE I – RECONSTRUCTION OF EAST BREAKWATER</a:t>
            </a:r>
            <a:endParaRPr lang="pl-PL" dirty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11" name="Picture 2" descr="C:\Documents and Settings\abaranow\Pulpit\Falochron Wschodni\2011\01 10.03 2011\P3105327.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6100" y="1662425"/>
            <a:ext cx="4770756" cy="3388035"/>
          </a:xfrm>
          <a:prstGeom prst="rect">
            <a:avLst/>
          </a:prstGeom>
          <a:noFill/>
        </p:spPr>
      </p:pic>
      <p:sp>
        <p:nvSpPr>
          <p:cNvPr id="4" name="pole tekstowe 3"/>
          <p:cNvSpPr txBox="1"/>
          <p:nvPr/>
        </p:nvSpPr>
        <p:spPr>
          <a:xfrm>
            <a:off x="416100" y="5158241"/>
            <a:ext cx="14477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b="1" dirty="0" smtClean="0">
                <a:latin typeface="+mn-lt"/>
              </a:rPr>
              <a:t>MARCH 2011</a:t>
            </a:r>
            <a:endParaRPr lang="pl-PL" sz="1600" b="1" dirty="0">
              <a:latin typeface="+mn-lt"/>
            </a:endParaRPr>
          </a:p>
        </p:txBody>
      </p:sp>
      <p:pic>
        <p:nvPicPr>
          <p:cNvPr id="12" name="Picture 2" descr="W:\Wspolny_folder\POIiŚ\00 CUPT\01 Projekty\Falochron wschodni\PROMOCJA\konferenecja zamykająca\realizacja\broszura\zdjecia\miniatury\5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6856" y="3679567"/>
            <a:ext cx="5109519" cy="3412198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8919216" y="3187165"/>
            <a:ext cx="12312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b="1" dirty="0" smtClean="0">
                <a:latin typeface="+mn-lt"/>
              </a:rPr>
              <a:t>JUNE 2011</a:t>
            </a:r>
            <a:endParaRPr lang="pl-PL" sz="1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304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W:\Wspolny_folder\POIiŚ\00 CUPT\01 Projekty\Falochron wschodni\PROMOCJA\konferenecja zamykająca\realizacja\broszura\zdjecia\miniatury\6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178" y="1290165"/>
            <a:ext cx="4959636" cy="3290546"/>
          </a:xfrm>
          <a:prstGeom prst="rect">
            <a:avLst/>
          </a:prstGeom>
          <a:noFill/>
        </p:spPr>
      </p:pic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414178" y="4851731"/>
            <a:ext cx="200392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6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SEPTEMBER 2011</a:t>
            </a:r>
            <a:endParaRPr kumimoji="0" lang="pl-PL" sz="16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9" name="Picture 2" descr="W:\Wspolny_folder\POIiŚ\00 CUPT\01 Projekty\Falochron wschodni\PROMOCJA\konferenecja zamykająca\realizacja\broszura\zdjecia\miniatury\8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73814" y="3783724"/>
            <a:ext cx="5078724" cy="3391634"/>
          </a:xfrm>
          <a:prstGeom prst="rect">
            <a:avLst/>
          </a:prstGeom>
          <a:noFill/>
        </p:spPr>
      </p:pic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8448610" y="3227079"/>
            <a:ext cx="200392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1600" b="1" dirty="0" smtClean="0">
                <a:latin typeface="Arial" pitchFamily="34" charset="0"/>
                <a:ea typeface="Times New Roman" pitchFamily="18" charset="0"/>
              </a:rPr>
              <a:t>NOVEMBER 2011</a:t>
            </a:r>
            <a:endParaRPr kumimoji="0" lang="pl-PL" sz="16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555540" y="387037"/>
            <a:ext cx="9636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pl-PL" b="1" dirty="0">
                <a:solidFill>
                  <a:srgbClr val="0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imes New Roman" pitchFamily="18" charset="0"/>
              </a:rPr>
              <a:t>MODERNISATION OF THE ENTRANCE TO THE INTERNAL PORT (in Gdańsk). </a:t>
            </a:r>
          </a:p>
          <a:p>
            <a:pPr lvl="0" algn="ctr"/>
            <a:r>
              <a:rPr lang="pl-PL" b="1" dirty="0">
                <a:solidFill>
                  <a:srgbClr val="0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imes New Roman" pitchFamily="18" charset="0"/>
              </a:rPr>
              <a:t>STARGE I – RECONSTRUCTION OF EAST BREAKWATER</a:t>
            </a:r>
            <a:endParaRPr lang="pl-PL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25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jekt domyślny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ojekt domyśln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953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imSun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953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imSun" pitchFamily="2" charset="-122"/>
          </a:defRPr>
        </a:defPPr>
      </a:lstStyle>
    </a:lnDef>
  </a:objectDefaults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1413</Words>
  <Application>Microsoft Office PowerPoint</Application>
  <PresentationFormat>Niestandardowy</PresentationFormat>
  <Paragraphs>194</Paragraphs>
  <Slides>14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5" baseType="lpstr">
      <vt:lpstr>Projekt domyślny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Urząd Morski w Gdyni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arodzen</dc:creator>
  <cp:lastModifiedBy>Stefan Rudnik</cp:lastModifiedBy>
  <cp:revision>217</cp:revision>
  <dcterms:created xsi:type="dcterms:W3CDTF">2010-07-19T05:52:27Z</dcterms:created>
  <dcterms:modified xsi:type="dcterms:W3CDTF">2015-09-27T20:00:19Z</dcterms:modified>
</cp:coreProperties>
</file>